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3"/>
  </p:sldMasterIdLst>
  <p:notesMasterIdLst>
    <p:notesMasterId r:id="rId16"/>
  </p:notesMasterIdLst>
  <p:handoutMasterIdLst>
    <p:handoutMasterId r:id="rId17"/>
  </p:handoutMasterIdLst>
  <p:sldIdLst>
    <p:sldId id="282" r:id="rId4"/>
    <p:sldId id="298" r:id="rId5"/>
    <p:sldId id="299" r:id="rId6"/>
    <p:sldId id="292" r:id="rId7"/>
    <p:sldId id="300" r:id="rId8"/>
    <p:sldId id="305" r:id="rId9"/>
    <p:sldId id="301" r:id="rId10"/>
    <p:sldId id="293" r:id="rId11"/>
    <p:sldId id="302" r:id="rId12"/>
    <p:sldId id="304" r:id="rId13"/>
    <p:sldId id="285" r:id="rId14"/>
    <p:sldId id="296" r:id="rId15"/>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38BFF5-9DF1-4A72-93F9-5480C3F6B22B}" v="7" dt="2020-07-18T19:46:56.273"/>
  </p1510:revLst>
</p1510:revInfo>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37" autoAdjust="0"/>
    <p:restoredTop sz="94631" autoAdjust="0"/>
  </p:normalViewPr>
  <p:slideViewPr>
    <p:cSldViewPr snapToGrid="0">
      <p:cViewPr varScale="1">
        <p:scale>
          <a:sx n="77" d="100"/>
          <a:sy n="77" d="100"/>
        </p:scale>
        <p:origin x="300" y="90"/>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9" d="100"/>
          <a:sy n="89" d="100"/>
        </p:scale>
        <p:origin x="301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1.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46D571C-0F37-4D89-BD6D-C66E268328C2}" type="datetime1">
              <a:rPr lang="es-ES" smtClean="0"/>
              <a:t>19/07/2020</a:t>
            </a:fld>
            <a:endParaRPr lang="es-ES"/>
          </a:p>
        </p:txBody>
      </p:sp>
      <p:sp>
        <p:nvSpPr>
          <p:cNvPr id="4" name="Marcador de pie de página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s-ES" smtClean="0"/>
              <a:t>‹Nº›</a:t>
            </a:fld>
            <a:endParaRPr lang="es-E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svg>
</file>

<file path=ppt/media/image13.jpg>
</file>

<file path=ppt/media/image14.png>
</file>

<file path=ppt/media/image15.png>
</file>

<file path=ppt/media/image16.png>
</file>

<file path=ppt/media/image17.jpeg>
</file>

<file path=ppt/media/image18.png>
</file>

<file path=ppt/media/image19.svg>
</file>

<file path=ppt/media/image2.jpg>
</file>

<file path=ppt/media/image20.png>
</file>

<file path=ppt/media/image21.svg>
</file>

<file path=ppt/media/image22.png>
</file>

<file path=ppt/media/image23.svg>
</file>

<file path=ppt/media/image24.png>
</file>

<file path=ppt/media/image25.sv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37B0917-6D49-4525-A5F0-095AC65124A3}" type="datetime1">
              <a:rPr lang="es-ES" noProof="0" smtClean="0"/>
              <a:t>19/07/2020</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30193B-564F-4854-8A52-728F3FB19C85}" type="slidenum">
              <a:rPr lang="es-ES" noProof="0" smtClean="0"/>
              <a:t>‹Nº›</a:t>
            </a:fld>
            <a:endParaRPr lang="es-E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1</a:t>
            </a:fld>
            <a:endParaRPr lang="es-ES" noProof="0"/>
          </a:p>
        </p:txBody>
      </p:sp>
    </p:spTree>
    <p:extLst>
      <p:ext uri="{BB962C8B-B14F-4D97-AF65-F5344CB8AC3E}">
        <p14:creationId xmlns:p14="http://schemas.microsoft.com/office/powerpoint/2010/main" val="1920511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4</a:t>
            </a:fld>
            <a:endParaRPr lang="es-ES" noProof="0"/>
          </a:p>
        </p:txBody>
      </p:sp>
    </p:spTree>
    <p:extLst>
      <p:ext uri="{BB962C8B-B14F-4D97-AF65-F5344CB8AC3E}">
        <p14:creationId xmlns:p14="http://schemas.microsoft.com/office/powerpoint/2010/main" val="3747652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8</a:t>
            </a:fld>
            <a:endParaRPr lang="es-ES" noProof="0"/>
          </a:p>
        </p:txBody>
      </p:sp>
    </p:spTree>
    <p:extLst>
      <p:ext uri="{BB962C8B-B14F-4D97-AF65-F5344CB8AC3E}">
        <p14:creationId xmlns:p14="http://schemas.microsoft.com/office/powerpoint/2010/main" val="522664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11</a:t>
            </a:fld>
            <a:endParaRPr lang="es-ES" noProof="0"/>
          </a:p>
        </p:txBody>
      </p:sp>
    </p:spTree>
    <p:extLst>
      <p:ext uri="{BB962C8B-B14F-4D97-AF65-F5344CB8AC3E}">
        <p14:creationId xmlns:p14="http://schemas.microsoft.com/office/powerpoint/2010/main" val="3946137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12</a:t>
            </a:fld>
            <a:endParaRPr lang="es-ES" noProof="0"/>
          </a:p>
        </p:txBody>
      </p:sp>
    </p:spTree>
    <p:extLst>
      <p:ext uri="{BB962C8B-B14F-4D97-AF65-F5344CB8AC3E}">
        <p14:creationId xmlns:p14="http://schemas.microsoft.com/office/powerpoint/2010/main" val="631182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5" name="Subtítulo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6" name="Marcador de número de diapositiva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
        <p:nvSpPr>
          <p:cNvPr id="7" name="Marcador de pie de página 6">
            <a:extLst>
              <a:ext uri="{FF2B5EF4-FFF2-40B4-BE49-F238E27FC236}">
                <a16:creationId xmlns:a16="http://schemas.microsoft.com/office/drawing/2014/main" id="{2ED798F6-1F12-46CE-9AFD-CC66555A191D}"/>
              </a:ext>
            </a:extLst>
          </p:cNvPr>
          <p:cNvSpPr>
            <a:spLocks noGrp="1"/>
          </p:cNvSpPr>
          <p:nvPr>
            <p:ph type="ftr" sz="quarter" idx="34"/>
          </p:nvPr>
        </p:nvSpPr>
        <p:spPr/>
        <p:txBody>
          <a:bodyPr rtlCol="0"/>
          <a:lstStyle/>
          <a:p>
            <a:pPr rtl="0"/>
            <a:r>
              <a:rPr lang="es-ES" noProof="0"/>
              <a:t>Agregue un pie de página</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apositiva de agradecimiento">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Rectángulo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Marcador de posición de imagen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5000" b="1" spc="-300">
                <a:solidFill>
                  <a:schemeClr val="bg1">
                    <a:lumMod val="95000"/>
                  </a:schemeClr>
                </a:solidFill>
              </a:defRPr>
            </a:lvl1pPr>
          </a:lstStyle>
          <a:p>
            <a:pPr rtl="0"/>
            <a:r>
              <a:rPr lang="es-ES" noProof="0"/>
              <a:t>Gracias</a:t>
            </a:r>
          </a:p>
        </p:txBody>
      </p:sp>
      <p:sp>
        <p:nvSpPr>
          <p:cNvPr id="7" name="Marcador de texto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Nombre completo</a:t>
            </a:r>
          </a:p>
        </p:txBody>
      </p:sp>
      <p:sp>
        <p:nvSpPr>
          <p:cNvPr id="8" name="Marcador de texto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Número de teléfono</a:t>
            </a:r>
          </a:p>
        </p:txBody>
      </p:sp>
      <p:sp>
        <p:nvSpPr>
          <p:cNvPr id="9" name="Marcador de texto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Identificador de red social o correo electrónico</a:t>
            </a:r>
          </a:p>
        </p:txBody>
      </p:sp>
      <p:sp>
        <p:nvSpPr>
          <p:cNvPr id="10" name="Marcador de texto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Sitio web de la empresa</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7" name="Subtítulo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B1948E38-8FB0-4E51-A01C-C88794372E50}"/>
              </a:ext>
            </a:extLst>
          </p:cNvPr>
          <p:cNvSpPr>
            <a:spLocks noGrp="1"/>
          </p:cNvSpPr>
          <p:nvPr>
            <p:ph idx="1" hasCustomPrompt="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7" name="Subtítulo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texto 4">
            <a:extLst>
              <a:ext uri="{FF2B5EF4-FFF2-40B4-BE49-F238E27FC236}">
                <a16:creationId xmlns:a16="http://schemas.microsoft.com/office/drawing/2014/main" id="{7867C73D-EE16-41D1-B7CE-A35C765E3B8D}"/>
              </a:ext>
            </a:extLst>
          </p:cNvPr>
          <p:cNvSpPr>
            <a:spLocks noGrp="1"/>
          </p:cNvSpPr>
          <p:nvPr>
            <p:ph type="body" sz="quarter" idx="12" hasCustomPrompt="1"/>
          </p:nvPr>
        </p:nvSpPr>
        <p:spPr>
          <a:xfrm>
            <a:off x="6299887" y="1511250"/>
            <a:ext cx="5472113" cy="468000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umna 3">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9" name="Subtítulo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4301550" y="1511476"/>
            <a:ext cx="3600450" cy="4679249"/>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Marcador de texto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8171550" y="1511475"/>
            <a:ext cx="3600450"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umna 5">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726412" y="1512000"/>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3" name="Marcador de texto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021412" y="1512000"/>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5" name="Marcador de texto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7316412" y="1507535"/>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7" name="Marcador de texto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9611412" y="1507535"/>
            <a:ext cx="2160588" cy="4683715"/>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pie de página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ie de página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es-ES" noProof="0"/>
              <a:t>Agregue un pie de página</a:t>
            </a:r>
          </a:p>
        </p:txBody>
      </p:sp>
      <p:sp>
        <p:nvSpPr>
          <p:cNvPr id="3" name="Marcador de número de diapositiva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iapositiva del título">
    <p:spTree>
      <p:nvGrpSpPr>
        <p:cNvPr id="1" name=""/>
        <p:cNvGrpSpPr/>
        <p:nvPr/>
      </p:nvGrpSpPr>
      <p:grpSpPr>
        <a:xfrm>
          <a:off x="0" y="0"/>
          <a:ext cx="0" cy="0"/>
          <a:chOff x="0" y="0"/>
          <a:chExt cx="0" cy="0"/>
        </a:xfrm>
      </p:grpSpPr>
      <p:sp>
        <p:nvSpPr>
          <p:cNvPr id="21" name="Marcador de posición de imagen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 dirty="0"/>
              <a:t>Inserte o arrastre y coloque una foto</a:t>
            </a:r>
            <a:endParaRPr lang="en-ZA" dirty="0"/>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300"/>
              </a:lnSpc>
              <a:defRPr sz="4400" b="1" spc="-300">
                <a:solidFill>
                  <a:schemeClr val="bg1">
                    <a:lumMod val="95000"/>
                  </a:schemeClr>
                </a:solidFill>
              </a:defRPr>
            </a:lvl1pPr>
          </a:lstStyle>
          <a:p>
            <a:pPr rtl="0"/>
            <a:r>
              <a:rPr lang="es" dirty="0"/>
              <a:t>Haga clic para editar el título de la presentación</a:t>
            </a:r>
            <a:endParaRPr lang="en-ZA" dirty="0"/>
          </a:p>
        </p:txBody>
      </p:sp>
      <p:sp>
        <p:nvSpPr>
          <p:cNvPr id="3" name="Subtítulo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a:t>Haga clic para modificar el estilo de subtítulo del patrón</a:t>
            </a: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a divisoria 1">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4400" b="1" spc="-300">
                <a:solidFill>
                  <a:schemeClr val="bg1">
                    <a:lumMod val="95000"/>
                  </a:schemeClr>
                </a:solidFill>
              </a:defRPr>
            </a:lvl1pPr>
          </a:lstStyle>
          <a:p>
            <a:pPr rtl="0"/>
            <a:r>
              <a:rPr lang="es-ES" noProof="0"/>
              <a:t>Haz clic para editar el título de la diapositiva divisoria</a:t>
            </a:r>
          </a:p>
        </p:txBody>
      </p:sp>
      <p:sp>
        <p:nvSpPr>
          <p:cNvPr id="3" name="Subtítulo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607300" y="43868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pie de página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divisoria 2">
    <p:spTree>
      <p:nvGrpSpPr>
        <p:cNvPr id="1" name=""/>
        <p:cNvGrpSpPr/>
        <p:nvPr/>
      </p:nvGrpSpPr>
      <p:grpSpPr>
        <a:xfrm>
          <a:off x="0" y="0"/>
          <a:ext cx="0" cy="0"/>
          <a:chOff x="0" y="0"/>
          <a:chExt cx="0" cy="0"/>
        </a:xfrm>
      </p:grpSpPr>
      <p:sp>
        <p:nvSpPr>
          <p:cNvPr id="12" name="Marcador de posición de imagen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4400" b="1" spc="-300">
                <a:solidFill>
                  <a:schemeClr val="bg1">
                    <a:lumMod val="95000"/>
                  </a:schemeClr>
                </a:solidFill>
              </a:defRPr>
            </a:lvl1pPr>
          </a:lstStyle>
          <a:p>
            <a:pPr rtl="0"/>
            <a:r>
              <a:rPr lang="es-ES" noProof="0"/>
              <a:t>Haz clic para editar el título de la diapositiva divisoria</a:t>
            </a:r>
          </a:p>
        </p:txBody>
      </p:sp>
      <p:sp>
        <p:nvSpPr>
          <p:cNvPr id="3" name="Subtítulo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048124" y="3795246"/>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pie de página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oto de contenido 1">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sz="2800">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oto de contenido 2">
    <p:spTree>
      <p:nvGrpSpPr>
        <p:cNvPr id="1" name=""/>
        <p:cNvGrpSpPr/>
        <p:nvPr/>
      </p:nvGrpSpPr>
      <p:grpSpPr>
        <a:xfrm>
          <a:off x="0" y="0"/>
          <a:ext cx="0" cy="0"/>
          <a:chOff x="0" y="0"/>
          <a:chExt cx="0" cy="0"/>
        </a:xfrm>
      </p:grpSpPr>
      <p:sp>
        <p:nvSpPr>
          <p:cNvPr id="13" name="Marcador de posición de imagen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to de contenido 3">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
        <p:nvSpPr>
          <p:cNvPr id="8" name="Marcador de posición de imagen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9" name="Marcador de posición de imagen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10" name="Forma libre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1" name="Forma libre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3" name="Forma libre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4" name="Forma libre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5" name="Forma libre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2" name="Título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9" name="Subtítulo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mparación izquierdo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515834"/>
            <a:ext cx="5472000" cy="360000"/>
          </a:xfrm>
        </p:spPr>
        <p:txBody>
          <a:bodyPr rtlCol="0"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4" name="Marcador de contenido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2023668"/>
            <a:ext cx="5472000" cy="416833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comparación izquierdo 2">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300000" y="1516359"/>
            <a:ext cx="5472000" cy="358775"/>
          </a:xfrm>
        </p:spPr>
        <p:txBody>
          <a:bodyPr rtlCol="0"/>
          <a:lstStyle>
            <a:lvl1pPr marL="0" indent="0">
              <a:buNone/>
              <a:defRPr sz="2400" b="1"/>
            </a:lvl1pPr>
          </a:lstStyle>
          <a:p>
            <a:pPr lvl="0" rtl="0"/>
            <a:r>
              <a:rPr lang="es-ES" noProof="0"/>
              <a:t>Editar estilos de texto del patrón</a:t>
            </a:r>
          </a:p>
        </p:txBody>
      </p:sp>
      <p:sp>
        <p:nvSpPr>
          <p:cNvPr id="8" name="Marcador de posición de texto 4">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6299887" y="2020359"/>
            <a:ext cx="5472113" cy="4170891"/>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ie de página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otografía grande">
    <p:spTree>
      <p:nvGrpSpPr>
        <p:cNvPr id="1" name=""/>
        <p:cNvGrpSpPr/>
        <p:nvPr/>
      </p:nvGrpSpPr>
      <p:grpSpPr>
        <a:xfrm>
          <a:off x="0" y="0"/>
          <a:ext cx="0" cy="0"/>
          <a:chOff x="0" y="0"/>
          <a:chExt cx="0" cy="0"/>
        </a:xfrm>
      </p:grpSpPr>
      <p:sp>
        <p:nvSpPr>
          <p:cNvPr id="7" name="Marcador de posición de imagen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2" name="Marcador de número de diapositiva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pPr rtl="0"/>
            <a:fld id="{19B51A1E-902D-48AF-9020-955120F399B6}" type="slidenum">
              <a:rPr lang="es-ES" noProof="0" smtClean="0"/>
              <a:pPr rtl="0"/>
              <a:t>‹Nº›</a:t>
            </a:fld>
            <a:endParaRPr lang="es-ES" noProof="0"/>
          </a:p>
        </p:txBody>
      </p:sp>
      <p:sp>
        <p:nvSpPr>
          <p:cNvPr id="6" name="Título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rtlCol="0" anchor="t"/>
          <a:lstStyle>
            <a:lvl1pPr algn="l">
              <a:lnSpc>
                <a:spcPct val="100000"/>
              </a:lnSpc>
              <a:defRPr sz="1800" b="0" spc="0">
                <a:solidFill>
                  <a:schemeClr val="bg1">
                    <a:lumMod val="95000"/>
                  </a:schemeClr>
                </a:solidFill>
                <a:latin typeface="+mn-lt"/>
              </a:defRPr>
            </a:lvl1pPr>
          </a:lstStyle>
          <a:p>
            <a:pPr rtl="0"/>
            <a:r>
              <a:rPr lang="es-ES" noProof="0"/>
              <a:t>Escriba la leyenda</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Rectángulo: Esquinas redondeadas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Rectángulo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Rectángulo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Marcador de título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es-ES" noProof="0"/>
              <a:t>Haga clic para editar el título de la página</a:t>
            </a:r>
          </a:p>
        </p:txBody>
      </p:sp>
      <p:sp>
        <p:nvSpPr>
          <p:cNvPr id="3" name="Marcador de texto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pie de página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0" r:id="rId11"/>
    <p:sldLayoutId id="2147483652" r:id="rId12"/>
    <p:sldLayoutId id="2147483656" r:id="rId13"/>
    <p:sldLayoutId id="2147483657" r:id="rId14"/>
    <p:sldLayoutId id="2147483655" r:id="rId15"/>
  </p:sldLayoutIdLst>
  <p:hf hdr="0" ftr="0" dt="0"/>
  <p:txStyles>
    <p:titleStyle>
      <a:lvl1pPr algn="l" defTabSz="914400" rtl="0" eaLnBrk="1" latinLnBrk="0" hangingPunct="1">
        <a:lnSpc>
          <a:spcPct val="90000"/>
        </a:lnSpc>
        <a:spcBef>
          <a:spcPct val="0"/>
        </a:spcBef>
        <a:buNone/>
        <a:defRPr sz="28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jpeg"/><Relationship Id="rId7" Type="http://schemas.openxmlformats.org/officeDocument/2006/relationships/image" Target="../media/image21.svg"/><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20.png"/><Relationship Id="rId11" Type="http://schemas.openxmlformats.org/officeDocument/2006/relationships/image" Target="../media/image25.svg"/><Relationship Id="rId5" Type="http://schemas.openxmlformats.org/officeDocument/2006/relationships/image" Target="../media/image19.sv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sv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svg"/><Relationship Id="rId2" Type="http://schemas.openxmlformats.org/officeDocument/2006/relationships/image" Target="../media/image6.png"/><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s://www.ccdc.cam.ac.uk/structures/" TargetMode="External"/><Relationship Id="rId2" Type="http://schemas.openxmlformats.org/officeDocument/2006/relationships/hyperlink" Target="https://digitalcommons.unl.edu/cgi/viewcontent.cgi?article=1047&amp;context=chemistrydiss" TargetMode="Externa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4" name="Marcador de posición de imagen 13">
            <a:extLst>
              <a:ext uri="{FF2B5EF4-FFF2-40B4-BE49-F238E27FC236}">
                <a16:creationId xmlns:a16="http://schemas.microsoft.com/office/drawing/2014/main" id="{3BCD31CF-F615-4BEA-9289-621367617EAA}"/>
              </a:ext>
            </a:extLst>
          </p:cNvPr>
          <p:cNvPicPr>
            <a:picLocks noGrp="1" noChangeAspect="1"/>
          </p:cNvPicPr>
          <p:nvPr>
            <p:ph type="pic" sz="quarter" idx="10"/>
          </p:nvPr>
        </p:nvPicPr>
        <p:blipFill>
          <a:blip r:embed="rId3"/>
          <a:srcRect l="6357" r="6357"/>
          <a:stretch>
            <a:fillRect/>
          </a:stretch>
        </p:blipFill>
        <p:spPr/>
      </p:pic>
      <p:sp>
        <p:nvSpPr>
          <p:cNvPr id="18" name="Cuadro de texto 23" descr="Elemento de énfasis en el cuadro del título">
            <a:extLst>
              <a:ext uri="{FF2B5EF4-FFF2-40B4-BE49-F238E27FC236}">
                <a16:creationId xmlns:a16="http://schemas.microsoft.com/office/drawing/2014/main" id="{86EFC878-E971-4458-AA3F-BB8D1A47863A}"/>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19" name="Triángulo isósceles 18" descr="Sombra en el cuadro del título">
            <a:extLst>
              <a:ext uri="{FF2B5EF4-FFF2-40B4-BE49-F238E27FC236}">
                <a16:creationId xmlns:a16="http://schemas.microsoft.com/office/drawing/2014/main" id="{6FEA0D19-616A-4DAC-B4B9-A4C5A14A40D5}"/>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1" name="Título 2">
            <a:extLst>
              <a:ext uri="{FF2B5EF4-FFF2-40B4-BE49-F238E27FC236}">
                <a16:creationId xmlns:a16="http://schemas.microsoft.com/office/drawing/2014/main" id="{5BF347E5-6B3C-453A-85E8-4DDD88246F17}"/>
              </a:ext>
            </a:extLst>
          </p:cNvPr>
          <p:cNvSpPr txBox="1">
            <a:spLocks/>
          </p:cNvSpPr>
          <p:nvPr/>
        </p:nvSpPr>
        <p:spPr>
          <a:xfrm>
            <a:off x="7044291" y="1327759"/>
            <a:ext cx="4797665" cy="4220547"/>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288000" rIns="180000" bIns="180000" rtlCol="0" anchor="ctr">
            <a:noAutofit/>
          </a:bodyPr>
          <a:lstStyle>
            <a:lvl1pPr algn="l" defTabSz="914400" rtl="0" eaLnBrk="1" latinLnBrk="0" hangingPunct="1">
              <a:lnSpc>
                <a:spcPts val="4300"/>
              </a:lnSpc>
              <a:spcBef>
                <a:spcPct val="0"/>
              </a:spcBef>
              <a:buNone/>
              <a:defRPr sz="4400" b="1" kern="1200" spc="-300">
                <a:solidFill>
                  <a:schemeClr val="bg1">
                    <a:lumMod val="95000"/>
                  </a:schemeClr>
                </a:solidFill>
                <a:latin typeface="+mj-lt"/>
                <a:ea typeface="+mj-ea"/>
                <a:cs typeface="+mj-cs"/>
              </a:defRPr>
            </a:lvl1pPr>
          </a:lstStyle>
          <a:p>
            <a:pPr algn="just">
              <a:lnSpc>
                <a:spcPts val="4400"/>
              </a:lnSpc>
            </a:pPr>
            <a:r>
              <a:rPr lang="es-MX" sz="2400" spc="-150" dirty="0"/>
              <a:t>ANÁLISIS DE LA GENERACIÓN DE MATERIALES NO FULERENOS PARA EL MEJORAMIENTO DE LA EFICIENCIA DE PANELES SOLARES</a:t>
            </a:r>
          </a:p>
          <a:p>
            <a:pPr algn="just">
              <a:lnSpc>
                <a:spcPts val="4400"/>
              </a:lnSpc>
            </a:pPr>
            <a:endParaRPr lang="es-MX" sz="2400" spc="-150" dirty="0"/>
          </a:p>
          <a:p>
            <a:pPr algn="just">
              <a:lnSpc>
                <a:spcPts val="4400"/>
              </a:lnSpc>
            </a:pPr>
            <a:r>
              <a:rPr lang="es-ES" sz="2400" spc="0" dirty="0"/>
              <a:t>Expositor: </a:t>
            </a:r>
            <a:r>
              <a:rPr lang="es-ES" sz="2400" i="1" spc="0" dirty="0"/>
              <a:t>Andrés Suárez</a:t>
            </a:r>
            <a:endParaRPr lang="es-ES" sz="5000" i="1" spc="0" dirty="0"/>
          </a:p>
        </p:txBody>
      </p:sp>
    </p:spTree>
    <p:extLst>
      <p:ext uri="{BB962C8B-B14F-4D97-AF65-F5344CB8AC3E}">
        <p14:creationId xmlns:p14="http://schemas.microsoft.com/office/powerpoint/2010/main" val="3899961691"/>
      </p:ext>
    </p:extLst>
  </p:cSld>
  <p:clrMapOvr>
    <a:masterClrMapping/>
  </p:clrMapOvr>
  <mc:AlternateContent xmlns:mc="http://schemas.openxmlformats.org/markup-compatibility/2006" xmlns:p14="http://schemas.microsoft.com/office/powerpoint/2010/main">
    <mc:Choice Requires="p14">
      <p:transition spd="slow" p14:dur="2000" advTm="18317"/>
    </mc:Choice>
    <mc:Fallback xmlns="">
      <p:transition spd="slow" advTm="1831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7F691D-A7AB-4E72-A222-B072154FE941}"/>
              </a:ext>
            </a:extLst>
          </p:cNvPr>
          <p:cNvSpPr>
            <a:spLocks noGrp="1"/>
          </p:cNvSpPr>
          <p:nvPr>
            <p:ph type="title"/>
          </p:nvPr>
        </p:nvSpPr>
        <p:spPr>
          <a:xfrm>
            <a:off x="432000" y="432000"/>
            <a:ext cx="11328000" cy="432000"/>
          </a:xfrm>
        </p:spPr>
        <p:txBody>
          <a:bodyPr/>
          <a:lstStyle/>
          <a:p>
            <a:r>
              <a:rPr lang="es-CO" dirty="0"/>
              <a:t>COMPROBACIÓN DE VALORES</a:t>
            </a:r>
          </a:p>
        </p:txBody>
      </p:sp>
      <p:sp>
        <p:nvSpPr>
          <p:cNvPr id="3" name="Marcador de texto 2">
            <a:extLst>
              <a:ext uri="{FF2B5EF4-FFF2-40B4-BE49-F238E27FC236}">
                <a16:creationId xmlns:a16="http://schemas.microsoft.com/office/drawing/2014/main" id="{EF784789-6D99-4D45-92F0-5927A17E0CAF}"/>
              </a:ext>
            </a:extLst>
          </p:cNvPr>
          <p:cNvSpPr>
            <a:spLocks noGrp="1"/>
          </p:cNvSpPr>
          <p:nvPr>
            <p:ph type="body" sz="quarter" idx="32"/>
          </p:nvPr>
        </p:nvSpPr>
        <p:spPr/>
        <p:txBody>
          <a:bodyPr/>
          <a:lstStyle/>
          <a:p>
            <a:r>
              <a:rPr lang="es-CO" dirty="0"/>
              <a:t>Valores de MMFF entregados por </a:t>
            </a:r>
            <a:r>
              <a:rPr lang="es-CO" dirty="0" err="1"/>
              <a:t>RDkit</a:t>
            </a:r>
            <a:r>
              <a:rPr lang="es-CO" dirty="0"/>
              <a:t> usando Avogadro</a:t>
            </a:r>
          </a:p>
        </p:txBody>
      </p:sp>
      <p:sp>
        <p:nvSpPr>
          <p:cNvPr id="4" name="Marcador de contenido 3">
            <a:extLst>
              <a:ext uri="{FF2B5EF4-FFF2-40B4-BE49-F238E27FC236}">
                <a16:creationId xmlns:a16="http://schemas.microsoft.com/office/drawing/2014/main" id="{5B7C86F5-A83D-402D-93B9-60BC7A1B8BE1}"/>
              </a:ext>
            </a:extLst>
          </p:cNvPr>
          <p:cNvSpPr>
            <a:spLocks noGrp="1"/>
          </p:cNvSpPr>
          <p:nvPr>
            <p:ph idx="1"/>
          </p:nvPr>
        </p:nvSpPr>
        <p:spPr>
          <a:xfrm>
            <a:off x="432000" y="2480152"/>
            <a:ext cx="11328000" cy="4060348"/>
          </a:xfrm>
        </p:spPr>
        <p:txBody>
          <a:bodyPr numCol="2"/>
          <a:lstStyle/>
          <a:p>
            <a:r>
              <a:rPr lang="es-CO" dirty="0"/>
              <a:t>Una vez obtenido el </a:t>
            </a:r>
            <a:r>
              <a:rPr lang="es-CO" dirty="0" err="1"/>
              <a:t>smile</a:t>
            </a:r>
            <a:r>
              <a:rPr lang="es-CO" dirty="0"/>
              <a:t> abriremos el programa Avogadro, y nos dirigiremos a la pestaña </a:t>
            </a:r>
            <a:r>
              <a:rPr lang="es-CO" dirty="0" err="1"/>
              <a:t>build</a:t>
            </a:r>
            <a:r>
              <a:rPr lang="es-CO" dirty="0"/>
              <a:t> -&gt; </a:t>
            </a:r>
            <a:r>
              <a:rPr lang="es-CO" dirty="0" err="1"/>
              <a:t>insert</a:t>
            </a:r>
            <a:r>
              <a:rPr lang="es-CO" dirty="0"/>
              <a:t> -&gt;SMILES</a:t>
            </a:r>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r>
              <a:rPr lang="es-CO" dirty="0"/>
              <a:t>Una vez ingresemos el SMILE nos aparecerá la molécula e ingresaremos ahora en la barra al símbolo con la letra E.</a:t>
            </a:r>
          </a:p>
          <a:p>
            <a:endParaRPr lang="es-CO" dirty="0"/>
          </a:p>
          <a:p>
            <a:pPr marL="0" indent="0">
              <a:buNone/>
            </a:pPr>
            <a:r>
              <a:rPr lang="es-CO" dirty="0"/>
              <a:t>Este símbolo nos permite ingresar a la optimización en donde escogeremos en </a:t>
            </a:r>
            <a:r>
              <a:rPr lang="es-CO" dirty="0" err="1"/>
              <a:t>Force</a:t>
            </a:r>
            <a:r>
              <a:rPr lang="es-CO" dirty="0"/>
              <a:t> Field: MMFF94 y daremos en </a:t>
            </a:r>
            <a:r>
              <a:rPr lang="es-CO" dirty="0" err="1"/>
              <a:t>start</a:t>
            </a:r>
            <a:r>
              <a:rPr lang="es-CO" dirty="0"/>
              <a:t>, luego de lo cual la molécula iniciará su proceso de optimización, para comprobar el valor, debemos comprobar el valor obtenido en </a:t>
            </a:r>
            <a:r>
              <a:rPr lang="es-CO" dirty="0" err="1"/>
              <a:t>Rdkit</a:t>
            </a:r>
            <a:r>
              <a:rPr lang="es-CO" dirty="0"/>
              <a:t>, con el que aparece en Avogadro, sin embargo se debe recordar que Avogadro presenta las unidades en KJ/mol, y en </a:t>
            </a:r>
            <a:r>
              <a:rPr lang="es-CO" dirty="0" err="1"/>
              <a:t>Rdkit</a:t>
            </a:r>
            <a:r>
              <a:rPr lang="es-CO" dirty="0"/>
              <a:t> se presentan en Kcal/mol, por lo que se debe hacer la conversión. </a:t>
            </a:r>
          </a:p>
          <a:p>
            <a:pPr marL="0" indent="0">
              <a:buNone/>
            </a:pPr>
            <a:r>
              <a:rPr lang="es-CO" b="1" dirty="0"/>
              <a:t>ADVERTENCIA: </a:t>
            </a:r>
            <a:r>
              <a:rPr lang="es-CO" dirty="0"/>
              <a:t>En ocasiones no se presentarán valores similares, esto es debido a que Avogadro puede superponer moléculas, por lo que se debe cerciorar que esto no esté sucediendo para una correcta comprobación.</a:t>
            </a:r>
          </a:p>
        </p:txBody>
      </p:sp>
      <p:sp>
        <p:nvSpPr>
          <p:cNvPr id="5" name="Marcador de número de diapositiva 4">
            <a:extLst>
              <a:ext uri="{FF2B5EF4-FFF2-40B4-BE49-F238E27FC236}">
                <a16:creationId xmlns:a16="http://schemas.microsoft.com/office/drawing/2014/main" id="{0B04120B-799D-49C6-9C79-9CB634FB0A33}"/>
              </a:ext>
            </a:extLst>
          </p:cNvPr>
          <p:cNvSpPr>
            <a:spLocks noGrp="1"/>
          </p:cNvSpPr>
          <p:nvPr>
            <p:ph type="sldNum" sz="quarter" idx="33"/>
          </p:nvPr>
        </p:nvSpPr>
        <p:spPr/>
        <p:txBody>
          <a:bodyPr/>
          <a:lstStyle/>
          <a:p>
            <a:pPr rtl="0"/>
            <a:fld id="{19B51A1E-902D-48AF-9020-955120F399B6}" type="slidenum">
              <a:rPr lang="es-ES" noProof="0" smtClean="0"/>
              <a:pPr rtl="0"/>
              <a:t>10</a:t>
            </a:fld>
            <a:endParaRPr lang="es-ES" noProof="0"/>
          </a:p>
        </p:txBody>
      </p:sp>
      <p:pic>
        <p:nvPicPr>
          <p:cNvPr id="6" name="Imagen 5">
            <a:extLst>
              <a:ext uri="{FF2B5EF4-FFF2-40B4-BE49-F238E27FC236}">
                <a16:creationId xmlns:a16="http://schemas.microsoft.com/office/drawing/2014/main" id="{E4F3FE8D-3E27-4C91-979E-F0E3597B9FCF}"/>
              </a:ext>
            </a:extLst>
          </p:cNvPr>
          <p:cNvPicPr>
            <a:picLocks noChangeAspect="1"/>
          </p:cNvPicPr>
          <p:nvPr/>
        </p:nvPicPr>
        <p:blipFill rotWithShape="1">
          <a:blip r:embed="rId2"/>
          <a:srcRect r="40197"/>
          <a:stretch/>
        </p:blipFill>
        <p:spPr>
          <a:xfrm>
            <a:off x="1665961" y="3289319"/>
            <a:ext cx="3544866" cy="2736385"/>
          </a:xfrm>
          <a:prstGeom prst="rect">
            <a:avLst/>
          </a:prstGeom>
        </p:spPr>
      </p:pic>
      <p:sp>
        <p:nvSpPr>
          <p:cNvPr id="7" name="CuadroTexto 6">
            <a:extLst>
              <a:ext uri="{FF2B5EF4-FFF2-40B4-BE49-F238E27FC236}">
                <a16:creationId xmlns:a16="http://schemas.microsoft.com/office/drawing/2014/main" id="{7D067E3D-3EB6-4D25-ACBC-E98977EBE6A5}"/>
              </a:ext>
            </a:extLst>
          </p:cNvPr>
          <p:cNvSpPr txBox="1"/>
          <p:nvPr/>
        </p:nvSpPr>
        <p:spPr>
          <a:xfrm>
            <a:off x="431800" y="1490597"/>
            <a:ext cx="10428266" cy="1200329"/>
          </a:xfrm>
          <a:prstGeom prst="rect">
            <a:avLst/>
          </a:prstGeom>
          <a:noFill/>
        </p:spPr>
        <p:txBody>
          <a:bodyPr wrap="square" rtlCol="0">
            <a:spAutoFit/>
          </a:bodyPr>
          <a:lstStyle/>
          <a:p>
            <a:r>
              <a:rPr lang="es-CO" dirty="0"/>
              <a:t>Se utiliza el programa de Avogadro el cual nos permite obtener una estructura a partir de un </a:t>
            </a:r>
            <a:r>
              <a:rPr lang="es-CO" dirty="0" err="1"/>
              <a:t>smile</a:t>
            </a:r>
            <a:r>
              <a:rPr lang="es-CO" dirty="0"/>
              <a:t>, por lo que los pasos se recomienda obtener el </a:t>
            </a:r>
            <a:r>
              <a:rPr lang="es-CO" dirty="0" err="1"/>
              <a:t>smile</a:t>
            </a:r>
            <a:r>
              <a:rPr lang="es-CO" dirty="0"/>
              <a:t> para continuar con el siguiente proceso, para ello se realizarán los primeros 3 pasos de la anterior diapositiva:</a:t>
            </a:r>
          </a:p>
          <a:p>
            <a:endParaRPr lang="es-CO" dirty="0"/>
          </a:p>
        </p:txBody>
      </p:sp>
      <p:pic>
        <p:nvPicPr>
          <p:cNvPr id="8" name="Imagen 7">
            <a:extLst>
              <a:ext uri="{FF2B5EF4-FFF2-40B4-BE49-F238E27FC236}">
                <a16:creationId xmlns:a16="http://schemas.microsoft.com/office/drawing/2014/main" id="{DAF598F2-AF53-42EF-9CB1-0B751740E42F}"/>
              </a:ext>
            </a:extLst>
          </p:cNvPr>
          <p:cNvPicPr>
            <a:picLocks noChangeAspect="1"/>
          </p:cNvPicPr>
          <p:nvPr/>
        </p:nvPicPr>
        <p:blipFill>
          <a:blip r:embed="rId3"/>
          <a:stretch>
            <a:fillRect/>
          </a:stretch>
        </p:blipFill>
        <p:spPr>
          <a:xfrm>
            <a:off x="6437252" y="3032831"/>
            <a:ext cx="2048161" cy="285790"/>
          </a:xfrm>
          <a:prstGeom prst="rect">
            <a:avLst/>
          </a:prstGeom>
        </p:spPr>
      </p:pic>
    </p:spTree>
    <p:extLst>
      <p:ext uri="{BB962C8B-B14F-4D97-AF65-F5344CB8AC3E}">
        <p14:creationId xmlns:p14="http://schemas.microsoft.com/office/powerpoint/2010/main" val="3952954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arcador de posición de imagen 8">
            <a:extLst>
              <a:ext uri="{FF2B5EF4-FFF2-40B4-BE49-F238E27FC236}">
                <a16:creationId xmlns:a16="http://schemas.microsoft.com/office/drawing/2014/main" id="{AF5902EC-E574-4A8B-AE99-5091ADF52F53}"/>
              </a:ext>
            </a:extLst>
          </p:cNvPr>
          <p:cNvPicPr>
            <a:picLocks noGrp="1" noChangeAspect="1"/>
          </p:cNvPicPr>
          <p:nvPr>
            <p:ph type="pic" sz="quarter" idx="14"/>
          </p:nvPr>
        </p:nvPicPr>
        <p:blipFill>
          <a:blip r:embed="rId3"/>
          <a:srcRect t="3189" b="3189"/>
          <a:stretch>
            <a:fillRect/>
          </a:stretch>
        </p:blipFill>
        <p:spPr/>
      </p:pic>
      <p:sp>
        <p:nvSpPr>
          <p:cNvPr id="6" name="Marcador de número de diapositiva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rtlCol="0"/>
          <a:lstStyle/>
          <a:p>
            <a:pPr rtl="0"/>
            <a:fld id="{19B51A1E-902D-48AF-9020-955120F399B6}" type="slidenum">
              <a:rPr lang="es-ES" smtClean="0"/>
              <a:pPr rtl="0"/>
              <a:t>11</a:t>
            </a:fld>
            <a:endParaRPr lang="es-ES"/>
          </a:p>
        </p:txBody>
      </p:sp>
      <p:sp>
        <p:nvSpPr>
          <p:cNvPr id="16" name="Cuadro de texto 15" descr="Diseño del énfasis en el bloque de la leyenda">
            <a:extLst>
              <a:ext uri="{FF2B5EF4-FFF2-40B4-BE49-F238E27FC236}">
                <a16:creationId xmlns:a16="http://schemas.microsoft.com/office/drawing/2014/main" id="{03888866-542D-43D4-BFE1-045D36351922}"/>
              </a:ext>
              <a:ext uri="{C183D7F6-B498-43B3-948B-1728B52AA6E4}">
                <adec:decorative xmlns:adec="http://schemas.microsoft.com/office/drawing/2017/decorative" val="1"/>
              </a:ext>
            </a:extLst>
          </p:cNvPr>
          <p:cNvSpPr txBox="1">
            <a:spLocks/>
          </p:cNvSpPr>
          <p:nvPr/>
        </p:nvSpPr>
        <p:spPr>
          <a:xfrm flipH="1">
            <a:off x="-1" y="4813138"/>
            <a:ext cx="691517" cy="1026777"/>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17" name="Triángulo isósceles 16" descr="Énfasis de sombra en el título">
            <a:extLst>
              <a:ext uri="{FF2B5EF4-FFF2-40B4-BE49-F238E27FC236}">
                <a16:creationId xmlns:a16="http://schemas.microsoft.com/office/drawing/2014/main" id="{667AA2A8-C66E-4F4C-A6E7-E7ABCE7E9EC3}"/>
              </a:ext>
              <a:ext uri="{C183D7F6-B498-43B3-948B-1728B52AA6E4}">
                <adec:decorative xmlns:adec="http://schemas.microsoft.com/office/drawing/2017/decorative" val="1"/>
              </a:ext>
            </a:extLst>
          </p:cNvPr>
          <p:cNvSpPr/>
          <p:nvPr/>
        </p:nvSpPr>
        <p:spPr>
          <a:xfrm rot="10800000" flipH="1">
            <a:off x="463958" y="561010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2" name="Título 11">
            <a:extLst>
              <a:ext uri="{FF2B5EF4-FFF2-40B4-BE49-F238E27FC236}">
                <a16:creationId xmlns:a16="http://schemas.microsoft.com/office/drawing/2014/main" id="{D8744987-7958-44D9-AE6F-009CA4C08875}"/>
              </a:ext>
            </a:extLst>
          </p:cNvPr>
          <p:cNvSpPr>
            <a:spLocks noGrp="1"/>
          </p:cNvSpPr>
          <p:nvPr>
            <p:ph type="ctrTitle"/>
          </p:nvPr>
        </p:nvSpPr>
        <p:spPr>
          <a:xfrm>
            <a:off x="420686" y="5066452"/>
            <a:ext cx="5675313" cy="539345"/>
          </a:xfrm>
        </p:spPr>
        <p:txBody>
          <a:bodyPr rtlCol="0"/>
          <a:lstStyle/>
          <a:p>
            <a:pPr rtl="0"/>
            <a:r>
              <a:rPr lang="es-ES" dirty="0"/>
              <a:t>En búsqueda del progreso renovable</a:t>
            </a:r>
          </a:p>
        </p:txBody>
      </p:sp>
      <p:sp>
        <p:nvSpPr>
          <p:cNvPr id="19" name="Triángulo isósceles 18" descr="Énfasis de sombra en el título">
            <a:extLst>
              <a:ext uri="{FF2B5EF4-FFF2-40B4-BE49-F238E27FC236}">
                <a16:creationId xmlns:a16="http://schemas.microsoft.com/office/drawing/2014/main" id="{ABF5B12D-6F10-4377-9094-B3E79ECB1B94}"/>
              </a:ext>
              <a:ext uri="{C183D7F6-B498-43B3-948B-1728B52AA6E4}">
                <adec:decorative xmlns:adec="http://schemas.microsoft.com/office/drawing/2017/decorative" val="1"/>
              </a:ext>
            </a:extLst>
          </p:cNvPr>
          <p:cNvSpPr/>
          <p:nvPr/>
        </p:nvSpPr>
        <p:spPr>
          <a:xfrm rot="10800000" flipH="1" flipV="1">
            <a:off x="463958" y="486037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13" name="Imagen 12">
            <a:extLst>
              <a:ext uri="{FF2B5EF4-FFF2-40B4-BE49-F238E27FC236}">
                <a16:creationId xmlns:a16="http://schemas.microsoft.com/office/drawing/2014/main" id="{189CD598-6169-400F-83D9-F9EBE58E14C2}"/>
              </a:ext>
            </a:extLst>
          </p:cNvPr>
          <p:cNvPicPr>
            <a:picLocks noChangeAspect="1"/>
          </p:cNvPicPr>
          <p:nvPr/>
        </p:nvPicPr>
        <p:blipFill>
          <a:blip r:embed="rId4"/>
          <a:stretch>
            <a:fillRect/>
          </a:stretch>
        </p:blipFill>
        <p:spPr>
          <a:xfrm>
            <a:off x="6797672" y="1814504"/>
            <a:ext cx="4974767" cy="3310415"/>
          </a:xfrm>
          <a:prstGeom prst="rect">
            <a:avLst/>
          </a:prstGeom>
        </p:spPr>
      </p:pic>
    </p:spTree>
    <p:extLst>
      <p:ext uri="{BB962C8B-B14F-4D97-AF65-F5344CB8AC3E}">
        <p14:creationId xmlns:p14="http://schemas.microsoft.com/office/powerpoint/2010/main" val="66521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2" name="Marcador de posición de imagen 11" descr="Marcador de posición de imagen">
            <a:extLst>
              <a:ext uri="{FF2B5EF4-FFF2-40B4-BE49-F238E27FC236}">
                <a16:creationId xmlns:a16="http://schemas.microsoft.com/office/drawing/2014/main" id="{C4330FBA-FEA8-B941-8864-B3DEDDE80404}"/>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8" name="Cuadro de texto 37" descr="Énfasis en el bloque del título">
            <a:extLst>
              <a:ext uri="{FF2B5EF4-FFF2-40B4-BE49-F238E27FC236}">
                <a16:creationId xmlns:a16="http://schemas.microsoft.com/office/drawing/2014/main" id="{B231FB9C-F234-41D0-A4CE-8C29A5F2F553}"/>
              </a:ext>
              <a:ext uri="{C183D7F6-B498-43B3-948B-1728B52AA6E4}">
                <adec:decorative xmlns:adec="http://schemas.microsoft.com/office/drawing/2017/decorative"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35" name="Triángulo isósceles 34" descr="Sombra en el bloque del título">
            <a:extLst>
              <a:ext uri="{FF2B5EF4-FFF2-40B4-BE49-F238E27FC236}">
                <a16:creationId xmlns:a16="http://schemas.microsoft.com/office/drawing/2014/main" id="{FE193317-B8BD-46CA-B0A6-8A7511B086D9}"/>
              </a:ext>
              <a:ext uri="{C183D7F6-B498-43B3-948B-1728B52AA6E4}">
                <adec:decorative xmlns:adec="http://schemas.microsoft.com/office/drawing/2017/decorative"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2" name="Forma libre 5" descr="Bloque de énfasis sólido">
            <a:extLst>
              <a:ext uri="{FF2B5EF4-FFF2-40B4-BE49-F238E27FC236}">
                <a16:creationId xmlns:a16="http://schemas.microsoft.com/office/drawing/2014/main" id="{85E0D4E1-E389-4671-B0E7-165A10A05425}"/>
              </a:ext>
              <a:ext uri="{C183D7F6-B498-43B3-948B-1728B52AA6E4}">
                <adec:decorative xmlns:adec="http://schemas.microsoft.com/office/drawing/2017/decorative" val="1"/>
              </a:ext>
            </a:extLst>
          </p:cNvPr>
          <p:cNvSpPr>
            <a:spLocks noChangeAspect="1"/>
          </p:cNvSpPr>
          <p:nvPr/>
        </p:nvSpPr>
        <p:spPr bwMode="auto">
          <a:xfrm>
            <a:off x="4257349" y="235501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33" name="Forma libre 5" descr="Bloque de énfasis sin relleno">
            <a:extLst>
              <a:ext uri="{FF2B5EF4-FFF2-40B4-BE49-F238E27FC236}">
                <a16:creationId xmlns:a16="http://schemas.microsoft.com/office/drawing/2014/main" id="{8186FEAF-6E1E-4258-94C3-5C589D4B5ADE}"/>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20" name="Título 19">
            <a:extLst>
              <a:ext uri="{FF2B5EF4-FFF2-40B4-BE49-F238E27FC236}">
                <a16:creationId xmlns:a16="http://schemas.microsoft.com/office/drawing/2014/main" id="{7C11A64B-7EA5-442C-8405-73273A5331D1}"/>
              </a:ext>
            </a:extLst>
          </p:cNvPr>
          <p:cNvSpPr>
            <a:spLocks noGrp="1"/>
          </p:cNvSpPr>
          <p:nvPr>
            <p:ph type="ctrTitle"/>
          </p:nvPr>
        </p:nvSpPr>
        <p:spPr>
          <a:xfrm>
            <a:off x="7425293" y="2834640"/>
            <a:ext cx="4459766" cy="2720356"/>
          </a:xfrm>
        </p:spPr>
        <p:txBody>
          <a:bodyPr rtlCol="0"/>
          <a:lstStyle/>
          <a:p>
            <a:pPr rtl="0"/>
            <a:r>
              <a:rPr lang="es-ES" dirty="0"/>
              <a:t>Gracias</a:t>
            </a:r>
          </a:p>
        </p:txBody>
      </p:sp>
      <p:pic>
        <p:nvPicPr>
          <p:cNvPr id="8" name="Gráfico 7" descr="Usuario" title="Icono del nombre del moderador">
            <a:extLst>
              <a:ext uri="{FF2B5EF4-FFF2-40B4-BE49-F238E27FC236}">
                <a16:creationId xmlns:a16="http://schemas.microsoft.com/office/drawing/2014/main" id="{111541C4-DB03-4E53-994D-499C7D73C4DF}"/>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678512" y="3859066"/>
            <a:ext cx="218900" cy="218900"/>
          </a:xfrm>
          <a:prstGeom prst="rect">
            <a:avLst/>
          </a:prstGeom>
        </p:spPr>
      </p:pic>
      <p:sp>
        <p:nvSpPr>
          <p:cNvPr id="4" name="Marcador de texto 3">
            <a:extLst>
              <a:ext uri="{FF2B5EF4-FFF2-40B4-BE49-F238E27FC236}">
                <a16:creationId xmlns:a16="http://schemas.microsoft.com/office/drawing/2014/main" id="{60828E04-9C2A-4859-8050-C2DF67A249CB}"/>
              </a:ext>
            </a:extLst>
          </p:cNvPr>
          <p:cNvSpPr>
            <a:spLocks noGrp="1"/>
          </p:cNvSpPr>
          <p:nvPr>
            <p:ph type="body" sz="quarter" idx="15"/>
          </p:nvPr>
        </p:nvSpPr>
        <p:spPr>
          <a:xfrm>
            <a:off x="8034849" y="3859066"/>
            <a:ext cx="3521514" cy="288000"/>
          </a:xfrm>
        </p:spPr>
        <p:txBody>
          <a:bodyPr rtlCol="0"/>
          <a:lstStyle/>
          <a:p>
            <a:pPr rtl="0"/>
            <a:r>
              <a:rPr lang="es-ES" sz="1800" dirty="0"/>
              <a:t>Andrés Darío Suárez Guarnizo	</a:t>
            </a:r>
          </a:p>
        </p:txBody>
      </p:sp>
      <p:pic>
        <p:nvPicPr>
          <p:cNvPr id="10" name="Gráfico 9" descr="Smartphone" title="Icono del número de teléfono del moderador">
            <a:extLst>
              <a:ext uri="{FF2B5EF4-FFF2-40B4-BE49-F238E27FC236}">
                <a16:creationId xmlns:a16="http://schemas.microsoft.com/office/drawing/2014/main" id="{A29DE31C-E099-4579-BB03-675E0A40C5F2}"/>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7678512" y="4223565"/>
            <a:ext cx="218900" cy="218900"/>
          </a:xfrm>
          <a:prstGeom prst="rect">
            <a:avLst/>
          </a:prstGeom>
        </p:spPr>
      </p:pic>
      <p:sp>
        <p:nvSpPr>
          <p:cNvPr id="5" name="Marcador de texto 4">
            <a:extLst>
              <a:ext uri="{FF2B5EF4-FFF2-40B4-BE49-F238E27FC236}">
                <a16:creationId xmlns:a16="http://schemas.microsoft.com/office/drawing/2014/main" id="{11265965-2271-4C1C-BD0A-6F85F80FF9A6}"/>
              </a:ext>
            </a:extLst>
          </p:cNvPr>
          <p:cNvSpPr>
            <a:spLocks noGrp="1"/>
          </p:cNvSpPr>
          <p:nvPr>
            <p:ph type="body" sz="quarter" idx="16"/>
          </p:nvPr>
        </p:nvSpPr>
        <p:spPr>
          <a:xfrm>
            <a:off x="8034849" y="4220189"/>
            <a:ext cx="3521514" cy="288000"/>
          </a:xfrm>
        </p:spPr>
        <p:txBody>
          <a:bodyPr rtlCol="0"/>
          <a:lstStyle/>
          <a:p>
            <a:pPr rtl="0"/>
            <a:r>
              <a:rPr lang="es-ES" sz="1800" dirty="0"/>
              <a:t>+57 317 354 8881</a:t>
            </a:r>
          </a:p>
        </p:txBody>
      </p:sp>
      <p:pic>
        <p:nvPicPr>
          <p:cNvPr id="9" name="Gráfico 8" descr="Sobre" title="Icono del correo electrónico del moderador">
            <a:extLst>
              <a:ext uri="{FF2B5EF4-FFF2-40B4-BE49-F238E27FC236}">
                <a16:creationId xmlns:a16="http://schemas.microsoft.com/office/drawing/2014/main" id="{773C1382-ACE1-460F-A1B6-AB761A7D2E6B}"/>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7678512" y="4615862"/>
            <a:ext cx="218900" cy="218900"/>
          </a:xfrm>
          <a:prstGeom prst="rect">
            <a:avLst/>
          </a:prstGeom>
        </p:spPr>
      </p:pic>
      <p:sp>
        <p:nvSpPr>
          <p:cNvPr id="6" name="Marcador de texto 5">
            <a:extLst>
              <a:ext uri="{FF2B5EF4-FFF2-40B4-BE49-F238E27FC236}">
                <a16:creationId xmlns:a16="http://schemas.microsoft.com/office/drawing/2014/main" id="{50A3BCC3-A277-4C0B-9EBA-EB53990D8EBD}"/>
              </a:ext>
            </a:extLst>
          </p:cNvPr>
          <p:cNvSpPr>
            <a:spLocks noGrp="1"/>
          </p:cNvSpPr>
          <p:nvPr>
            <p:ph type="body" sz="quarter" idx="17"/>
          </p:nvPr>
        </p:nvSpPr>
        <p:spPr>
          <a:xfrm>
            <a:off x="8034849" y="4581312"/>
            <a:ext cx="3521514" cy="288000"/>
          </a:xfrm>
        </p:spPr>
        <p:txBody>
          <a:bodyPr rtlCol="0"/>
          <a:lstStyle/>
          <a:p>
            <a:pPr rtl="0"/>
            <a:r>
              <a:rPr lang="es-ES" sz="1800" dirty="0"/>
              <a:t>andres.dario1906@gmail.com</a:t>
            </a:r>
          </a:p>
        </p:txBody>
      </p:sp>
      <p:pic>
        <p:nvPicPr>
          <p:cNvPr id="11" name="Gráfico 10" descr="Vínculo">
            <a:extLst>
              <a:ext uri="{FF2B5EF4-FFF2-40B4-BE49-F238E27FC236}">
                <a16:creationId xmlns:a16="http://schemas.microsoft.com/office/drawing/2014/main" id="{0718E6E0-05A2-479C-AEA8-1A385EB73474}"/>
              </a:ext>
            </a:extLst>
          </p:cNvPr>
          <p:cNvPicPr>
            <a:picLocks noChangeAspect="1"/>
          </p:cNvPicPr>
          <p:nvPr/>
        </p:nvPicPr>
        <p:blipFill>
          <a:blip r:embed="rId10" cstate="screen">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7661653" y="4942435"/>
            <a:ext cx="244786" cy="244786"/>
          </a:xfrm>
          <a:prstGeom prst="rect">
            <a:avLst/>
          </a:prstGeom>
        </p:spPr>
      </p:pic>
      <p:sp>
        <p:nvSpPr>
          <p:cNvPr id="22" name="Marcador de texto 21">
            <a:extLst>
              <a:ext uri="{FF2B5EF4-FFF2-40B4-BE49-F238E27FC236}">
                <a16:creationId xmlns:a16="http://schemas.microsoft.com/office/drawing/2014/main" id="{43DBE4D9-1044-49A3-ABD5-477041FF2B63}"/>
              </a:ext>
            </a:extLst>
          </p:cNvPr>
          <p:cNvSpPr>
            <a:spLocks noGrp="1"/>
          </p:cNvSpPr>
          <p:nvPr>
            <p:ph type="body" sz="quarter" idx="18"/>
          </p:nvPr>
        </p:nvSpPr>
        <p:spPr>
          <a:xfrm>
            <a:off x="8034849" y="4942435"/>
            <a:ext cx="3521514" cy="288000"/>
          </a:xfrm>
        </p:spPr>
        <p:txBody>
          <a:bodyPr rtlCol="0"/>
          <a:lstStyle/>
          <a:p>
            <a:pPr rtl="0"/>
            <a:r>
              <a:rPr lang="es-ES" sz="1800" dirty="0"/>
              <a:t>www.siriland.co</a:t>
            </a:r>
          </a:p>
        </p:txBody>
      </p:sp>
    </p:spTree>
    <p:extLst>
      <p:ext uri="{BB962C8B-B14F-4D97-AF65-F5344CB8AC3E}">
        <p14:creationId xmlns:p14="http://schemas.microsoft.com/office/powerpoint/2010/main" val="4153678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rma libre 5" descr="Bloque de énfasis sin relleno">
            <a:extLst>
              <a:ext uri="{FF2B5EF4-FFF2-40B4-BE49-F238E27FC236}">
                <a16:creationId xmlns:a16="http://schemas.microsoft.com/office/drawing/2014/main" id="{009D3FB0-85D0-42A8-A5AF-E4C217F3BCF1}"/>
              </a:ext>
              <a:ext uri="{C183D7F6-B498-43B3-948B-1728B52AA6E4}">
                <adec:decorative xmlns:adec="http://schemas.microsoft.com/office/drawing/2017/decorative" val="1"/>
              </a:ext>
            </a:extLst>
          </p:cNvPr>
          <p:cNvSpPr>
            <a:spLocks noChangeAspect="1"/>
          </p:cNvSpPr>
          <p:nvPr/>
        </p:nvSpPr>
        <p:spPr bwMode="auto">
          <a:xfrm>
            <a:off x="4636856" y="1517956"/>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3" name="Título 2">
            <a:extLst>
              <a:ext uri="{FF2B5EF4-FFF2-40B4-BE49-F238E27FC236}">
                <a16:creationId xmlns:a16="http://schemas.microsoft.com/office/drawing/2014/main" id="{27A92F7B-F6BC-411D-AF0E-4E920076ECC8}"/>
              </a:ext>
            </a:extLst>
          </p:cNvPr>
          <p:cNvSpPr>
            <a:spLocks noGrp="1"/>
          </p:cNvSpPr>
          <p:nvPr>
            <p:ph type="title"/>
          </p:nvPr>
        </p:nvSpPr>
        <p:spPr/>
        <p:txBody>
          <a:bodyPr/>
          <a:lstStyle/>
          <a:p>
            <a:r>
              <a:rPr lang="es-CO" dirty="0"/>
              <a:t>DESCRIPCIÓN DEL PROCESO</a:t>
            </a:r>
          </a:p>
        </p:txBody>
      </p:sp>
      <p:sp>
        <p:nvSpPr>
          <p:cNvPr id="4" name="Marcador de texto 3">
            <a:extLst>
              <a:ext uri="{FF2B5EF4-FFF2-40B4-BE49-F238E27FC236}">
                <a16:creationId xmlns:a16="http://schemas.microsoft.com/office/drawing/2014/main" id="{F43948CD-DDBD-427B-B673-CA65C58CAC84}"/>
              </a:ext>
            </a:extLst>
          </p:cNvPr>
          <p:cNvSpPr>
            <a:spLocks noGrp="1"/>
          </p:cNvSpPr>
          <p:nvPr>
            <p:ph type="body" sz="quarter" idx="32"/>
          </p:nvPr>
        </p:nvSpPr>
        <p:spPr>
          <a:xfrm>
            <a:off x="432000" y="5367748"/>
            <a:ext cx="5472000" cy="795748"/>
          </a:xfrm>
        </p:spPr>
        <p:txBody>
          <a:bodyPr/>
          <a:lstStyle/>
          <a:p>
            <a:r>
              <a:rPr lang="es-CO" b="1" dirty="0">
                <a:latin typeface="Times New Roman" panose="02020603050405020304" pitchFamily="18" charset="0"/>
                <a:cs typeface="Times New Roman" panose="02020603050405020304" pitchFamily="18" charset="0"/>
              </a:rPr>
              <a:t>Proceso de búsqueda utilizado en artículo “</a:t>
            </a:r>
            <a:r>
              <a:rPr lang="en-US" b="1" dirty="0">
                <a:latin typeface="Times New Roman" panose="02020603050405020304" pitchFamily="18" charset="0"/>
                <a:cs typeface="Times New Roman" panose="02020603050405020304" pitchFamily="18" charset="0"/>
              </a:rPr>
              <a:t>Design Principles and Top Non-Fullerene Acceptor Candidates for Organic Photovoltaics</a:t>
            </a:r>
            <a:r>
              <a:rPr lang="es-CO" b="1" dirty="0">
                <a:latin typeface="Times New Roman" panose="02020603050405020304" pitchFamily="18" charset="0"/>
                <a:cs typeface="Times New Roman" panose="02020603050405020304" pitchFamily="18" charset="0"/>
              </a:rPr>
              <a:t>”</a:t>
            </a:r>
          </a:p>
        </p:txBody>
      </p:sp>
      <p:sp>
        <p:nvSpPr>
          <p:cNvPr id="5" name="Marcador de contenido 4">
            <a:extLst>
              <a:ext uri="{FF2B5EF4-FFF2-40B4-BE49-F238E27FC236}">
                <a16:creationId xmlns:a16="http://schemas.microsoft.com/office/drawing/2014/main" id="{5A45FF74-1EA7-433C-A462-F4ED47C5793F}"/>
              </a:ext>
            </a:extLst>
          </p:cNvPr>
          <p:cNvSpPr>
            <a:spLocks noGrp="1"/>
          </p:cNvSpPr>
          <p:nvPr>
            <p:ph sz="half" idx="1"/>
          </p:nvPr>
        </p:nvSpPr>
        <p:spPr>
          <a:xfrm>
            <a:off x="432000" y="1117874"/>
            <a:ext cx="5472000" cy="4388252"/>
          </a:xfrm>
        </p:spPr>
        <p:txBody>
          <a:bodyPr/>
          <a:lstStyle/>
          <a:p>
            <a:r>
              <a:rPr lang="es-MX" dirty="0"/>
              <a:t>Moléculas Candidatas.</a:t>
            </a:r>
          </a:p>
          <a:p>
            <a:r>
              <a:rPr lang="es-MX" dirty="0"/>
              <a:t>Búsqueda de </a:t>
            </a:r>
            <a:r>
              <a:rPr lang="es-MX" dirty="0" err="1"/>
              <a:t>conformerms</a:t>
            </a:r>
            <a:r>
              <a:rPr lang="es-MX" dirty="0"/>
              <a:t> de moléculas.</a:t>
            </a:r>
          </a:p>
          <a:p>
            <a:r>
              <a:rPr lang="es-MX" dirty="0"/>
              <a:t>Reducción energía por método MMFF.</a:t>
            </a:r>
          </a:p>
          <a:p>
            <a:r>
              <a:rPr lang="es-MX" dirty="0"/>
              <a:t>Eliminación de moléculas duplicadas.</a:t>
            </a:r>
          </a:p>
          <a:p>
            <a:r>
              <a:rPr lang="es-MX" dirty="0" err="1"/>
              <a:t>Optmización</a:t>
            </a:r>
            <a:r>
              <a:rPr lang="es-MX" dirty="0"/>
              <a:t> de geometría por BP86/def2-SVP.</a:t>
            </a:r>
          </a:p>
          <a:p>
            <a:r>
              <a:rPr lang="es-MX" dirty="0"/>
              <a:t>Cálculo de energías por B3LYP.</a:t>
            </a:r>
          </a:p>
          <a:p>
            <a:r>
              <a:rPr lang="es-MX" dirty="0"/>
              <a:t>Cálculo de PCE </a:t>
            </a:r>
            <a:r>
              <a:rPr lang="es-MX" dirty="0" err="1"/>
              <a:t>uOptimización</a:t>
            </a:r>
            <a:r>
              <a:rPr lang="es-MX" dirty="0"/>
              <a:t> de cálculos de HOMO y LUMO por métodos de inteligencia artificial.</a:t>
            </a:r>
          </a:p>
          <a:p>
            <a:r>
              <a:rPr lang="es-MX" dirty="0" err="1"/>
              <a:t>sando</a:t>
            </a:r>
            <a:r>
              <a:rPr lang="es-MX" dirty="0"/>
              <a:t> modelo de </a:t>
            </a:r>
            <a:r>
              <a:rPr lang="es-MX" dirty="0" err="1"/>
              <a:t>Scharber</a:t>
            </a:r>
            <a:r>
              <a:rPr lang="es-MX" dirty="0"/>
              <a:t>.</a:t>
            </a:r>
          </a:p>
          <a:p>
            <a:endParaRPr lang="es-CO" dirty="0"/>
          </a:p>
        </p:txBody>
      </p:sp>
      <p:sp>
        <p:nvSpPr>
          <p:cNvPr id="6" name="Marcador de número de diapositiva 5">
            <a:extLst>
              <a:ext uri="{FF2B5EF4-FFF2-40B4-BE49-F238E27FC236}">
                <a16:creationId xmlns:a16="http://schemas.microsoft.com/office/drawing/2014/main" id="{21A837ED-7780-4EEE-845F-627FBC049A11}"/>
              </a:ext>
            </a:extLst>
          </p:cNvPr>
          <p:cNvSpPr>
            <a:spLocks noGrp="1"/>
          </p:cNvSpPr>
          <p:nvPr>
            <p:ph type="sldNum" sz="quarter" idx="33"/>
          </p:nvPr>
        </p:nvSpPr>
        <p:spPr/>
        <p:txBody>
          <a:bodyPr/>
          <a:lstStyle/>
          <a:p>
            <a:pPr rtl="0"/>
            <a:fld id="{19B51A1E-902D-48AF-9020-955120F399B6}" type="slidenum">
              <a:rPr lang="es-ES" noProof="0" smtClean="0"/>
              <a:pPr rtl="0"/>
              <a:t>2</a:t>
            </a:fld>
            <a:endParaRPr lang="es-ES" noProof="0"/>
          </a:p>
        </p:txBody>
      </p:sp>
      <p:sp>
        <p:nvSpPr>
          <p:cNvPr id="13" name="Marcador de texto 3">
            <a:extLst>
              <a:ext uri="{FF2B5EF4-FFF2-40B4-BE49-F238E27FC236}">
                <a16:creationId xmlns:a16="http://schemas.microsoft.com/office/drawing/2014/main" id="{E21E5654-D940-4727-9ACC-D27161900C6A}"/>
              </a:ext>
            </a:extLst>
          </p:cNvPr>
          <p:cNvSpPr txBox="1">
            <a:spLocks/>
          </p:cNvSpPr>
          <p:nvPr/>
        </p:nvSpPr>
        <p:spPr>
          <a:xfrm>
            <a:off x="6282692" y="5601370"/>
            <a:ext cx="5472000" cy="562126"/>
          </a:xfrm>
          <a:prstGeom prst="rect">
            <a:avLst/>
          </a:prstGeom>
        </p:spPr>
        <p:txBody>
          <a:bodyPr vert="horz" lIns="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lumMod val="75000"/>
                    <a:lumOff val="25000"/>
                  </a:schemeClr>
                </a:solidFill>
                <a:latin typeface="+mn-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i="1" dirty="0">
                <a:latin typeface="Times New Roman" panose="02020603050405020304" pitchFamily="18" charset="0"/>
                <a:cs typeface="Times New Roman" panose="02020603050405020304" pitchFamily="18" charset="0"/>
              </a:rPr>
              <a:t>Design Principles and Top Non-Fullerene Acceptor Candidates for Organic Photovoltaics</a:t>
            </a:r>
            <a:endParaRPr lang="es-CO" b="1" i="1" dirty="0">
              <a:latin typeface="Times New Roman" panose="02020603050405020304" pitchFamily="18" charset="0"/>
              <a:cs typeface="Times New Roman" panose="02020603050405020304" pitchFamily="18" charset="0"/>
            </a:endParaRPr>
          </a:p>
        </p:txBody>
      </p:sp>
      <p:sp>
        <p:nvSpPr>
          <p:cNvPr id="15" name="Forma libre 5" descr="Bloque de énfasis sólido">
            <a:extLst>
              <a:ext uri="{FF2B5EF4-FFF2-40B4-BE49-F238E27FC236}">
                <a16:creationId xmlns:a16="http://schemas.microsoft.com/office/drawing/2014/main" id="{567D305C-C2C0-44D1-ABB5-F776D9EAEF1E}"/>
              </a:ext>
              <a:ext uri="{C183D7F6-B498-43B3-948B-1728B52AA6E4}">
                <adec:decorative xmlns:adec="http://schemas.microsoft.com/office/drawing/2017/decorative" val="1"/>
              </a:ext>
            </a:extLst>
          </p:cNvPr>
          <p:cNvSpPr>
            <a:spLocks noChangeAspect="1"/>
          </p:cNvSpPr>
          <p:nvPr/>
        </p:nvSpPr>
        <p:spPr bwMode="auto">
          <a:xfrm>
            <a:off x="5923570" y="1295257"/>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12" name="Marcador de posición de imagen 11">
            <a:extLst>
              <a:ext uri="{FF2B5EF4-FFF2-40B4-BE49-F238E27FC236}">
                <a16:creationId xmlns:a16="http://schemas.microsoft.com/office/drawing/2014/main" id="{5C6C688C-75CE-417D-86F3-501B44D8C283}"/>
              </a:ext>
            </a:extLst>
          </p:cNvPr>
          <p:cNvPicPr>
            <a:picLocks noGrp="1" noChangeAspect="1"/>
          </p:cNvPicPr>
          <p:nvPr>
            <p:ph type="pic" sz="quarter" idx="36"/>
          </p:nvPr>
        </p:nvPicPr>
        <p:blipFill rotWithShape="1">
          <a:blip r:embed="rId2"/>
          <a:srcRect l="-97" r="-631"/>
          <a:stretch/>
        </p:blipFill>
        <p:spPr>
          <a:xfrm>
            <a:off x="6282692" y="432000"/>
            <a:ext cx="5511800" cy="5074126"/>
          </a:xfrm>
        </p:spPr>
      </p:pic>
    </p:spTree>
    <p:extLst>
      <p:ext uri="{BB962C8B-B14F-4D97-AF65-F5344CB8AC3E}">
        <p14:creationId xmlns:p14="http://schemas.microsoft.com/office/powerpoint/2010/main" val="2993049358"/>
      </p:ext>
    </p:extLst>
  </p:cSld>
  <p:clrMapOvr>
    <a:masterClrMapping/>
  </p:clrMapOvr>
  <mc:AlternateContent xmlns:mc="http://schemas.openxmlformats.org/markup-compatibility/2006" xmlns:p14="http://schemas.microsoft.com/office/powerpoint/2010/main">
    <mc:Choice Requires="p14">
      <p:transition spd="slow" p14:dur="2000" advTm="22416"/>
    </mc:Choice>
    <mc:Fallback xmlns="">
      <p:transition spd="slow" advTm="2241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orma libre 5" descr="Bloque de énfasis sin relleno">
            <a:extLst>
              <a:ext uri="{FF2B5EF4-FFF2-40B4-BE49-F238E27FC236}">
                <a16:creationId xmlns:a16="http://schemas.microsoft.com/office/drawing/2014/main" id="{C6229570-8B9C-4B32-BAED-74FCC5F59408}"/>
              </a:ext>
              <a:ext uri="{C183D7F6-B498-43B3-948B-1728B52AA6E4}">
                <adec:decorative xmlns:adec="http://schemas.microsoft.com/office/drawing/2017/decorative" val="1"/>
              </a:ext>
            </a:extLst>
          </p:cNvPr>
          <p:cNvSpPr>
            <a:spLocks noChangeAspect="1"/>
          </p:cNvSpPr>
          <p:nvPr/>
        </p:nvSpPr>
        <p:spPr bwMode="auto">
          <a:xfrm>
            <a:off x="53308" y="331200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3" name="Título 2">
            <a:extLst>
              <a:ext uri="{FF2B5EF4-FFF2-40B4-BE49-F238E27FC236}">
                <a16:creationId xmlns:a16="http://schemas.microsoft.com/office/drawing/2014/main" id="{27A92F7B-F6BC-411D-AF0E-4E920076ECC8}"/>
              </a:ext>
            </a:extLst>
          </p:cNvPr>
          <p:cNvSpPr>
            <a:spLocks noGrp="1"/>
          </p:cNvSpPr>
          <p:nvPr>
            <p:ph type="title"/>
          </p:nvPr>
        </p:nvSpPr>
        <p:spPr/>
        <p:txBody>
          <a:bodyPr/>
          <a:lstStyle/>
          <a:p>
            <a:r>
              <a:rPr lang="es-CO" dirty="0"/>
              <a:t>DESCRIPCIÓN DEL PROCESO</a:t>
            </a:r>
          </a:p>
        </p:txBody>
      </p:sp>
      <p:sp>
        <p:nvSpPr>
          <p:cNvPr id="4" name="Marcador de texto 3">
            <a:extLst>
              <a:ext uri="{FF2B5EF4-FFF2-40B4-BE49-F238E27FC236}">
                <a16:creationId xmlns:a16="http://schemas.microsoft.com/office/drawing/2014/main" id="{F43948CD-DDBD-427B-B673-CA65C58CAC84}"/>
              </a:ext>
            </a:extLst>
          </p:cNvPr>
          <p:cNvSpPr>
            <a:spLocks noGrp="1"/>
          </p:cNvSpPr>
          <p:nvPr>
            <p:ph type="body" sz="quarter" idx="32"/>
          </p:nvPr>
        </p:nvSpPr>
        <p:spPr>
          <a:xfrm>
            <a:off x="432000" y="5367748"/>
            <a:ext cx="5472000" cy="795748"/>
          </a:xfrm>
        </p:spPr>
        <p:txBody>
          <a:bodyPr/>
          <a:lstStyle/>
          <a:p>
            <a:r>
              <a:rPr lang="es-CO" b="1" dirty="0">
                <a:latin typeface="Times New Roman" panose="02020603050405020304" pitchFamily="18" charset="0"/>
                <a:cs typeface="Times New Roman" panose="02020603050405020304" pitchFamily="18" charset="0"/>
              </a:rPr>
              <a:t>Proceso de búsqueda utilizado en artículo “</a:t>
            </a:r>
            <a:r>
              <a:rPr lang="en-US" b="1" dirty="0">
                <a:latin typeface="Times New Roman" panose="02020603050405020304" pitchFamily="18" charset="0"/>
                <a:cs typeface="Times New Roman" panose="02020603050405020304" pitchFamily="18" charset="0"/>
              </a:rPr>
              <a:t>Design Principles and Top Non-Fullerene Acceptor Candidates for Organic Photovoltaics</a:t>
            </a:r>
            <a:r>
              <a:rPr lang="es-CO" b="1" dirty="0">
                <a:latin typeface="Times New Roman" panose="02020603050405020304" pitchFamily="18" charset="0"/>
                <a:cs typeface="Times New Roman" panose="02020603050405020304" pitchFamily="18" charset="0"/>
              </a:rPr>
              <a:t>”</a:t>
            </a:r>
          </a:p>
        </p:txBody>
      </p:sp>
      <p:sp>
        <p:nvSpPr>
          <p:cNvPr id="5" name="Marcador de contenido 4">
            <a:extLst>
              <a:ext uri="{FF2B5EF4-FFF2-40B4-BE49-F238E27FC236}">
                <a16:creationId xmlns:a16="http://schemas.microsoft.com/office/drawing/2014/main" id="{5A45FF74-1EA7-433C-A462-F4ED47C5793F}"/>
              </a:ext>
            </a:extLst>
          </p:cNvPr>
          <p:cNvSpPr>
            <a:spLocks noGrp="1"/>
          </p:cNvSpPr>
          <p:nvPr>
            <p:ph sz="half" idx="1"/>
          </p:nvPr>
        </p:nvSpPr>
        <p:spPr>
          <a:xfrm>
            <a:off x="432000" y="1117874"/>
            <a:ext cx="5472000" cy="4388252"/>
          </a:xfrm>
        </p:spPr>
        <p:txBody>
          <a:bodyPr/>
          <a:lstStyle/>
          <a:p>
            <a:r>
              <a:rPr lang="es-MX" b="1" dirty="0"/>
              <a:t>Moléculas Candidatas.</a:t>
            </a:r>
          </a:p>
        </p:txBody>
      </p:sp>
      <p:sp>
        <p:nvSpPr>
          <p:cNvPr id="6" name="Marcador de número de diapositiva 5">
            <a:extLst>
              <a:ext uri="{FF2B5EF4-FFF2-40B4-BE49-F238E27FC236}">
                <a16:creationId xmlns:a16="http://schemas.microsoft.com/office/drawing/2014/main" id="{21A837ED-7780-4EEE-845F-627FBC049A11}"/>
              </a:ext>
            </a:extLst>
          </p:cNvPr>
          <p:cNvSpPr>
            <a:spLocks noGrp="1"/>
          </p:cNvSpPr>
          <p:nvPr>
            <p:ph type="sldNum" sz="quarter" idx="33"/>
          </p:nvPr>
        </p:nvSpPr>
        <p:spPr/>
        <p:txBody>
          <a:bodyPr/>
          <a:lstStyle/>
          <a:p>
            <a:pPr rtl="0"/>
            <a:fld id="{19B51A1E-902D-48AF-9020-955120F399B6}" type="slidenum">
              <a:rPr lang="es-ES" noProof="0" smtClean="0"/>
              <a:pPr rtl="0"/>
              <a:t>3</a:t>
            </a:fld>
            <a:endParaRPr lang="es-ES" noProof="0"/>
          </a:p>
        </p:txBody>
      </p:sp>
      <p:sp>
        <p:nvSpPr>
          <p:cNvPr id="13" name="Marcador de texto 3">
            <a:extLst>
              <a:ext uri="{FF2B5EF4-FFF2-40B4-BE49-F238E27FC236}">
                <a16:creationId xmlns:a16="http://schemas.microsoft.com/office/drawing/2014/main" id="{E21E5654-D940-4727-9ACC-D27161900C6A}"/>
              </a:ext>
            </a:extLst>
          </p:cNvPr>
          <p:cNvSpPr txBox="1">
            <a:spLocks/>
          </p:cNvSpPr>
          <p:nvPr/>
        </p:nvSpPr>
        <p:spPr>
          <a:xfrm>
            <a:off x="6282692" y="5601370"/>
            <a:ext cx="5472000" cy="562126"/>
          </a:xfrm>
          <a:prstGeom prst="rect">
            <a:avLst/>
          </a:prstGeom>
        </p:spPr>
        <p:txBody>
          <a:bodyPr vert="horz" lIns="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lumMod val="75000"/>
                    <a:lumOff val="25000"/>
                  </a:schemeClr>
                </a:solidFill>
                <a:latin typeface="+mn-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i="1" dirty="0">
                <a:latin typeface="Times New Roman" panose="02020603050405020304" pitchFamily="18" charset="0"/>
                <a:cs typeface="Times New Roman" panose="02020603050405020304" pitchFamily="18" charset="0"/>
              </a:rPr>
              <a:t>Design Principles and Top Non-Fullerene Acceptor Candidates for Organic Photovoltaics</a:t>
            </a:r>
            <a:endParaRPr lang="es-CO" b="1" i="1" dirty="0">
              <a:latin typeface="Times New Roman" panose="02020603050405020304" pitchFamily="18" charset="0"/>
              <a:cs typeface="Times New Roman" panose="02020603050405020304" pitchFamily="18" charset="0"/>
            </a:endParaRPr>
          </a:p>
        </p:txBody>
      </p:sp>
      <p:sp>
        <p:nvSpPr>
          <p:cNvPr id="14" name="Forma libre 5" descr="Bloque de énfasis sin relleno">
            <a:extLst>
              <a:ext uri="{FF2B5EF4-FFF2-40B4-BE49-F238E27FC236}">
                <a16:creationId xmlns:a16="http://schemas.microsoft.com/office/drawing/2014/main" id="{009D3FB0-85D0-42A8-A5AF-E4C217F3BCF1}"/>
              </a:ext>
              <a:ext uri="{C183D7F6-B498-43B3-948B-1728B52AA6E4}">
                <adec:decorative xmlns:adec="http://schemas.microsoft.com/office/drawing/2017/decorative" val="1"/>
              </a:ext>
            </a:extLst>
          </p:cNvPr>
          <p:cNvSpPr>
            <a:spLocks noChangeAspect="1"/>
          </p:cNvSpPr>
          <p:nvPr/>
        </p:nvSpPr>
        <p:spPr bwMode="auto">
          <a:xfrm>
            <a:off x="4636856" y="1517956"/>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15" name="Forma libre 5" descr="Bloque de énfasis sólido">
            <a:extLst>
              <a:ext uri="{FF2B5EF4-FFF2-40B4-BE49-F238E27FC236}">
                <a16:creationId xmlns:a16="http://schemas.microsoft.com/office/drawing/2014/main" id="{567D305C-C2C0-44D1-ABB5-F776D9EAEF1E}"/>
              </a:ext>
              <a:ext uri="{C183D7F6-B498-43B3-948B-1728B52AA6E4}">
                <adec:decorative xmlns:adec="http://schemas.microsoft.com/office/drawing/2017/decorative" val="1"/>
              </a:ext>
            </a:extLst>
          </p:cNvPr>
          <p:cNvSpPr>
            <a:spLocks noChangeAspect="1"/>
          </p:cNvSpPr>
          <p:nvPr/>
        </p:nvSpPr>
        <p:spPr bwMode="auto">
          <a:xfrm>
            <a:off x="5923570" y="1295257"/>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12" name="Marcador de posición de imagen 11">
            <a:extLst>
              <a:ext uri="{FF2B5EF4-FFF2-40B4-BE49-F238E27FC236}">
                <a16:creationId xmlns:a16="http://schemas.microsoft.com/office/drawing/2014/main" id="{5C6C688C-75CE-417D-86F3-501B44D8C283}"/>
              </a:ext>
            </a:extLst>
          </p:cNvPr>
          <p:cNvPicPr>
            <a:picLocks noGrp="1" noChangeAspect="1"/>
          </p:cNvPicPr>
          <p:nvPr>
            <p:ph type="pic" sz="quarter" idx="36"/>
          </p:nvPr>
        </p:nvPicPr>
        <p:blipFill rotWithShape="1">
          <a:blip r:embed="rId2"/>
          <a:srcRect l="-97" r="-631"/>
          <a:stretch/>
        </p:blipFill>
        <p:spPr>
          <a:xfrm>
            <a:off x="6282692" y="432000"/>
            <a:ext cx="5511800" cy="5074126"/>
          </a:xfrm>
        </p:spPr>
      </p:pic>
    </p:spTree>
    <p:extLst>
      <p:ext uri="{BB962C8B-B14F-4D97-AF65-F5344CB8AC3E}">
        <p14:creationId xmlns:p14="http://schemas.microsoft.com/office/powerpoint/2010/main" val="884616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uadro de texto 23" descr="Elemento de énfasis en el cuadro del título">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18" name="Triángulo isósceles 17" descr="Sombra en el cuadro del título">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4" name="Subtítulo 3">
            <a:extLst>
              <a:ext uri="{FF2B5EF4-FFF2-40B4-BE49-F238E27FC236}">
                <a16:creationId xmlns:a16="http://schemas.microsoft.com/office/drawing/2014/main" id="{4772945D-CA91-4CFE-8EB7-941C7618C994}"/>
              </a:ext>
            </a:extLst>
          </p:cNvPr>
          <p:cNvSpPr>
            <a:spLocks noGrp="1"/>
          </p:cNvSpPr>
          <p:nvPr>
            <p:ph type="subTitle" idx="1"/>
          </p:nvPr>
        </p:nvSpPr>
        <p:spPr/>
        <p:txBody>
          <a:bodyPr rtlCol="0"/>
          <a:lstStyle/>
          <a:p>
            <a:pPr rtl="0"/>
            <a:r>
              <a:rPr lang="es-ES" dirty="0" err="1"/>
              <a:t>Lorem</a:t>
            </a:r>
            <a:r>
              <a:rPr lang="es-ES" dirty="0"/>
              <a:t> </a:t>
            </a:r>
            <a:r>
              <a:rPr lang="es-ES" dirty="0" err="1"/>
              <a:t>ipsum</a:t>
            </a:r>
            <a:r>
              <a:rPr lang="es-ES" dirty="0"/>
              <a:t> dolor </a:t>
            </a:r>
            <a:r>
              <a:rPr lang="es-ES" dirty="0" err="1"/>
              <a:t>sit</a:t>
            </a:r>
            <a:r>
              <a:rPr lang="es-ES" dirty="0"/>
              <a:t> </a:t>
            </a:r>
            <a:r>
              <a:rPr lang="es-ES" dirty="0" err="1"/>
              <a:t>amet</a:t>
            </a:r>
            <a:r>
              <a:rPr lang="es-ES" dirty="0"/>
              <a:t>, </a:t>
            </a:r>
            <a:r>
              <a:rPr lang="es-ES" dirty="0" err="1"/>
              <a:t>consectetur</a:t>
            </a:r>
            <a:r>
              <a:rPr lang="es-ES" dirty="0"/>
              <a:t> </a:t>
            </a:r>
            <a:r>
              <a:rPr lang="es-ES" dirty="0" err="1"/>
              <a:t>adipiscing</a:t>
            </a:r>
            <a:r>
              <a:rPr lang="es-ES" dirty="0"/>
              <a:t> </a:t>
            </a:r>
            <a:r>
              <a:rPr lang="es-ES" dirty="0" err="1"/>
              <a:t>elit</a:t>
            </a:r>
            <a:endParaRPr lang="es-ES" dirty="0"/>
          </a:p>
        </p:txBody>
      </p:sp>
      <p:sp>
        <p:nvSpPr>
          <p:cNvPr id="15" name="Forma libre 5" descr="Bloque de énfasis">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16" name="Forma libre 5" descr="Bloque de énfasis sin relleno">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5" name="Marcador de número de diapositiva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rtlCol="0"/>
          <a:lstStyle/>
          <a:p>
            <a:pPr rtl="0"/>
            <a:fld id="{19B51A1E-902D-48AF-9020-955120F399B6}" type="slidenum">
              <a:rPr lang="es-ES" smtClean="0"/>
              <a:pPr rtl="0"/>
              <a:t>4</a:t>
            </a:fld>
            <a:endParaRPr lang="es-ES"/>
          </a:p>
        </p:txBody>
      </p:sp>
      <p:pic>
        <p:nvPicPr>
          <p:cNvPr id="11" name="Marcador de posición de imagen 10">
            <a:extLst>
              <a:ext uri="{FF2B5EF4-FFF2-40B4-BE49-F238E27FC236}">
                <a16:creationId xmlns:a16="http://schemas.microsoft.com/office/drawing/2014/main" id="{3CAD9342-9C3B-4798-A9D3-DA6F26AE68A8}"/>
              </a:ext>
            </a:extLst>
          </p:cNvPr>
          <p:cNvPicPr>
            <a:picLocks noGrp="1" noChangeAspect="1"/>
          </p:cNvPicPr>
          <p:nvPr>
            <p:ph type="pic" sz="quarter" idx="13"/>
          </p:nvPr>
        </p:nvPicPr>
        <p:blipFill rotWithShape="1">
          <a:blip r:embed="rId3"/>
          <a:srcRect l="4756" r="29462"/>
          <a:stretch/>
        </p:blipFill>
        <p:spPr>
          <a:xfrm>
            <a:off x="0" y="418374"/>
            <a:ext cx="8687356" cy="6439627"/>
          </a:xfrm>
        </p:spPr>
      </p:pic>
      <p:sp>
        <p:nvSpPr>
          <p:cNvPr id="3" name="Título 2">
            <a:extLst>
              <a:ext uri="{FF2B5EF4-FFF2-40B4-BE49-F238E27FC236}">
                <a16:creationId xmlns:a16="http://schemas.microsoft.com/office/drawing/2014/main" id="{200B3D2B-613A-41BE-987D-E6A1324B456D}"/>
              </a:ext>
            </a:extLst>
          </p:cNvPr>
          <p:cNvSpPr>
            <a:spLocks noGrp="1"/>
          </p:cNvSpPr>
          <p:nvPr>
            <p:ph type="ctrTitle"/>
          </p:nvPr>
        </p:nvSpPr>
        <p:spPr>
          <a:xfrm>
            <a:off x="7327900" y="2222501"/>
            <a:ext cx="4557159" cy="3332496"/>
          </a:xfrm>
        </p:spPr>
        <p:txBody>
          <a:bodyPr rtlCol="0"/>
          <a:lstStyle/>
          <a:p>
            <a:pPr rtl="0">
              <a:lnSpc>
                <a:spcPts val="4400"/>
              </a:lnSpc>
            </a:pPr>
            <a:r>
              <a:rPr lang="es-ES" sz="5000" dirty="0"/>
              <a:t>Aspectos computacionales y programación</a:t>
            </a:r>
          </a:p>
        </p:txBody>
      </p:sp>
      <p:pic>
        <p:nvPicPr>
          <p:cNvPr id="13" name="Imagen 12">
            <a:extLst>
              <a:ext uri="{FF2B5EF4-FFF2-40B4-BE49-F238E27FC236}">
                <a16:creationId xmlns:a16="http://schemas.microsoft.com/office/drawing/2014/main" id="{6EDB0F7D-F2A8-4E6A-BE13-36B609B141CA}"/>
              </a:ext>
            </a:extLst>
          </p:cNvPr>
          <p:cNvPicPr>
            <a:picLocks noChangeAspect="1"/>
          </p:cNvPicPr>
          <p:nvPr/>
        </p:nvPicPr>
        <p:blipFill>
          <a:blip r:embed="rId4"/>
          <a:stretch>
            <a:fillRect/>
          </a:stretch>
        </p:blipFill>
        <p:spPr>
          <a:xfrm>
            <a:off x="8067933" y="4384195"/>
            <a:ext cx="997906" cy="997906"/>
          </a:xfrm>
          <a:prstGeom prst="rect">
            <a:avLst/>
          </a:prstGeom>
        </p:spPr>
      </p:pic>
      <p:pic>
        <p:nvPicPr>
          <p:cNvPr id="17" name="Imagen 16">
            <a:extLst>
              <a:ext uri="{FF2B5EF4-FFF2-40B4-BE49-F238E27FC236}">
                <a16:creationId xmlns:a16="http://schemas.microsoft.com/office/drawing/2014/main" id="{A941FD91-0A1D-4F0B-BF5C-CB87AFE7417E}"/>
              </a:ext>
            </a:extLst>
          </p:cNvPr>
          <p:cNvPicPr>
            <a:picLocks noChangeAspect="1"/>
          </p:cNvPicPr>
          <p:nvPr/>
        </p:nvPicPr>
        <p:blipFill>
          <a:blip r:embed="rId5"/>
          <a:stretch>
            <a:fillRect/>
          </a:stretch>
        </p:blipFill>
        <p:spPr>
          <a:xfrm>
            <a:off x="9280406" y="4379836"/>
            <a:ext cx="927100" cy="927100"/>
          </a:xfrm>
          <a:prstGeom prst="rect">
            <a:avLst/>
          </a:prstGeom>
        </p:spPr>
      </p:pic>
      <p:pic>
        <p:nvPicPr>
          <p:cNvPr id="22" name="Imagen 21">
            <a:extLst>
              <a:ext uri="{FF2B5EF4-FFF2-40B4-BE49-F238E27FC236}">
                <a16:creationId xmlns:a16="http://schemas.microsoft.com/office/drawing/2014/main" id="{FD03B9D2-07F2-47B8-BFA2-519F9F7D3DC1}"/>
              </a:ext>
            </a:extLst>
          </p:cNvPr>
          <p:cNvPicPr>
            <a:picLocks noChangeAspect="1"/>
          </p:cNvPicPr>
          <p:nvPr/>
        </p:nvPicPr>
        <p:blipFill>
          <a:blip r:embed="rId6"/>
          <a:stretch>
            <a:fillRect/>
          </a:stretch>
        </p:blipFill>
        <p:spPr>
          <a:xfrm>
            <a:off x="10422073" y="4386894"/>
            <a:ext cx="927100" cy="927100"/>
          </a:xfrm>
          <a:prstGeom prst="rect">
            <a:avLst/>
          </a:prstGeom>
        </p:spPr>
      </p:pic>
    </p:spTree>
    <p:extLst>
      <p:ext uri="{BB962C8B-B14F-4D97-AF65-F5344CB8AC3E}">
        <p14:creationId xmlns:p14="http://schemas.microsoft.com/office/powerpoint/2010/main" val="4091674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rma libre 5" descr="Bloque de énfasis sin relleno">
            <a:extLst>
              <a:ext uri="{FF2B5EF4-FFF2-40B4-BE49-F238E27FC236}">
                <a16:creationId xmlns:a16="http://schemas.microsoft.com/office/drawing/2014/main" id="{1A31D320-5AC6-412E-8B57-6FA0E35AC802}"/>
              </a:ext>
              <a:ext uri="{C183D7F6-B498-43B3-948B-1728B52AA6E4}">
                <adec:decorative xmlns:adec="http://schemas.microsoft.com/office/drawing/2017/decorative" val="1"/>
              </a:ext>
            </a:extLst>
          </p:cNvPr>
          <p:cNvSpPr>
            <a:spLocks noChangeAspect="1"/>
          </p:cNvSpPr>
          <p:nvPr/>
        </p:nvSpPr>
        <p:spPr bwMode="auto">
          <a:xfrm>
            <a:off x="691157" y="1648706"/>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7" name="Forma libre 5" descr="Bloque de énfasis sólido">
            <a:extLst>
              <a:ext uri="{FF2B5EF4-FFF2-40B4-BE49-F238E27FC236}">
                <a16:creationId xmlns:a16="http://schemas.microsoft.com/office/drawing/2014/main" id="{39DF1D26-DEE7-4720-A6B7-36677FF8D6E7}"/>
              </a:ext>
              <a:ext uri="{C183D7F6-B498-43B3-948B-1728B52AA6E4}">
                <adec:decorative xmlns:adec="http://schemas.microsoft.com/office/drawing/2017/decorative" val="1"/>
              </a:ext>
            </a:extLst>
          </p:cNvPr>
          <p:cNvSpPr>
            <a:spLocks noChangeAspect="1"/>
          </p:cNvSpPr>
          <p:nvPr/>
        </p:nvSpPr>
        <p:spPr bwMode="auto">
          <a:xfrm>
            <a:off x="1977871" y="1426007"/>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8" name="Forma libre 5" descr="Bloque de énfasis sin relleno">
            <a:extLst>
              <a:ext uri="{FF2B5EF4-FFF2-40B4-BE49-F238E27FC236}">
                <a16:creationId xmlns:a16="http://schemas.microsoft.com/office/drawing/2014/main" id="{0319A3C6-4512-4411-A7FA-D81D01AC290C}"/>
              </a:ext>
              <a:ext uri="{C183D7F6-B498-43B3-948B-1728B52AA6E4}">
                <adec:decorative xmlns:adec="http://schemas.microsoft.com/office/drawing/2017/decorative" val="1"/>
              </a:ext>
            </a:extLst>
          </p:cNvPr>
          <p:cNvSpPr>
            <a:spLocks noChangeAspect="1"/>
          </p:cNvSpPr>
          <p:nvPr/>
        </p:nvSpPr>
        <p:spPr bwMode="auto">
          <a:xfrm>
            <a:off x="9573495" y="29909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2" name="Título 1">
            <a:extLst>
              <a:ext uri="{FF2B5EF4-FFF2-40B4-BE49-F238E27FC236}">
                <a16:creationId xmlns:a16="http://schemas.microsoft.com/office/drawing/2014/main" id="{ED09D67D-CE5C-4961-A280-B5E714924F4B}"/>
              </a:ext>
            </a:extLst>
          </p:cNvPr>
          <p:cNvSpPr>
            <a:spLocks noGrp="1"/>
          </p:cNvSpPr>
          <p:nvPr>
            <p:ph type="title"/>
          </p:nvPr>
        </p:nvSpPr>
        <p:spPr>
          <a:xfrm>
            <a:off x="432000" y="432000"/>
            <a:ext cx="8115100" cy="432000"/>
          </a:xfrm>
          <a:gradFill flip="none" rotWithShape="1">
            <a:gsLst>
              <a:gs pos="0">
                <a:schemeClr val="tx1"/>
              </a:gs>
              <a:gs pos="57000">
                <a:schemeClr val="tx1"/>
              </a:gs>
              <a:gs pos="91000">
                <a:schemeClr val="bg1">
                  <a:lumMod val="85000"/>
                </a:schemeClr>
              </a:gs>
              <a:gs pos="100000">
                <a:schemeClr val="bg1">
                  <a:lumMod val="85000"/>
                </a:schemeClr>
              </a:gs>
            </a:gsLst>
            <a:path path="circle">
              <a:fillToRect t="100000" r="100000"/>
            </a:path>
            <a:tileRect l="-100000" b="-100000"/>
          </a:gradFill>
          <a:effectLst>
            <a:softEdge rad="12700"/>
          </a:effectLst>
        </p:spPr>
        <p:txBody>
          <a:bodyPr/>
          <a:lstStyle/>
          <a:p>
            <a:r>
              <a:rPr lang="es-CO" sz="3600" dirty="0">
                <a:solidFill>
                  <a:schemeClr val="bg1"/>
                </a:solidFill>
              </a:rPr>
              <a:t>Google </a:t>
            </a:r>
            <a:r>
              <a:rPr lang="es-CO" sz="3600" dirty="0" err="1">
                <a:solidFill>
                  <a:schemeClr val="bg1"/>
                </a:solidFill>
              </a:rPr>
              <a:t>Colaboratory</a:t>
            </a:r>
            <a:endParaRPr lang="es-CO" sz="3600" dirty="0">
              <a:solidFill>
                <a:schemeClr val="bg1"/>
              </a:solidFill>
            </a:endParaRPr>
          </a:p>
        </p:txBody>
      </p:sp>
      <p:sp>
        <p:nvSpPr>
          <p:cNvPr id="3" name="Marcador de texto 2">
            <a:extLst>
              <a:ext uri="{FF2B5EF4-FFF2-40B4-BE49-F238E27FC236}">
                <a16:creationId xmlns:a16="http://schemas.microsoft.com/office/drawing/2014/main" id="{CCE61A8A-99B0-4B93-A60D-298450683F9B}"/>
              </a:ext>
            </a:extLst>
          </p:cNvPr>
          <p:cNvSpPr>
            <a:spLocks noGrp="1"/>
          </p:cNvSpPr>
          <p:nvPr>
            <p:ph type="body" sz="quarter" idx="32"/>
          </p:nvPr>
        </p:nvSpPr>
        <p:spPr>
          <a:xfrm>
            <a:off x="432000" y="1298358"/>
            <a:ext cx="11339513" cy="360000"/>
          </a:xfrm>
        </p:spPr>
        <p:txBody>
          <a:bodyPr/>
          <a:lstStyle/>
          <a:p>
            <a:r>
              <a:rPr lang="es-CO" sz="2800" dirty="0"/>
              <a:t>Pagina para el procesamiento y ejecución de archivo </a:t>
            </a:r>
            <a:r>
              <a:rPr lang="es-CO" sz="2800" dirty="0" err="1"/>
              <a:t>python</a:t>
            </a:r>
            <a:endParaRPr lang="es-CO" sz="2800" dirty="0"/>
          </a:p>
        </p:txBody>
      </p:sp>
      <p:sp>
        <p:nvSpPr>
          <p:cNvPr id="4" name="Marcador de contenido 3">
            <a:extLst>
              <a:ext uri="{FF2B5EF4-FFF2-40B4-BE49-F238E27FC236}">
                <a16:creationId xmlns:a16="http://schemas.microsoft.com/office/drawing/2014/main" id="{4BFE243B-2B0E-4C39-A3B3-686BC67EFCFD}"/>
              </a:ext>
            </a:extLst>
          </p:cNvPr>
          <p:cNvSpPr>
            <a:spLocks noGrp="1"/>
          </p:cNvSpPr>
          <p:nvPr>
            <p:ph idx="1"/>
          </p:nvPr>
        </p:nvSpPr>
        <p:spPr>
          <a:xfrm>
            <a:off x="432000" y="2452716"/>
            <a:ext cx="11328000" cy="2132900"/>
          </a:xfrm>
          <a:effectLst>
            <a:softEdge rad="444500"/>
          </a:effectLst>
        </p:spPr>
        <p:txBody>
          <a:bodyPr/>
          <a:lstStyle/>
          <a:p>
            <a:pPr marL="0" indent="0">
              <a:buNone/>
            </a:pPr>
            <a:r>
              <a:rPr lang="es-CO" sz="2800" dirty="0" err="1"/>
              <a:t>Colab</a:t>
            </a:r>
            <a:r>
              <a:rPr lang="es-CO" sz="2800" dirty="0"/>
              <a:t> es una herramienta poderosa, contamos con infraestructura que nos permite acelerar los tiempos de aprendizaje de los modelos de machine </a:t>
            </a:r>
            <a:r>
              <a:rPr lang="es-CO" sz="2800" dirty="0" err="1"/>
              <a:t>learning</a:t>
            </a:r>
            <a:r>
              <a:rPr lang="es-CO" sz="2800" dirty="0"/>
              <a:t>, así como tener en un sitio, las dependencias que deseamos tener sin necesidad de instalarlas en nuestro equipo y tener problemas de compatibilidad.</a:t>
            </a:r>
          </a:p>
        </p:txBody>
      </p:sp>
      <p:sp>
        <p:nvSpPr>
          <p:cNvPr id="5" name="Marcador de número de diapositiva 4">
            <a:extLst>
              <a:ext uri="{FF2B5EF4-FFF2-40B4-BE49-F238E27FC236}">
                <a16:creationId xmlns:a16="http://schemas.microsoft.com/office/drawing/2014/main" id="{722A7AB4-D3C5-4901-8D05-CAAEB4F9F228}"/>
              </a:ext>
            </a:extLst>
          </p:cNvPr>
          <p:cNvSpPr>
            <a:spLocks noGrp="1"/>
          </p:cNvSpPr>
          <p:nvPr>
            <p:ph type="sldNum" sz="quarter" idx="33"/>
          </p:nvPr>
        </p:nvSpPr>
        <p:spPr/>
        <p:txBody>
          <a:bodyPr/>
          <a:lstStyle/>
          <a:p>
            <a:pPr rtl="0"/>
            <a:fld id="{19B51A1E-902D-48AF-9020-955120F399B6}" type="slidenum">
              <a:rPr lang="es-ES" noProof="0" smtClean="0"/>
              <a:pPr rtl="0"/>
              <a:t>5</a:t>
            </a:fld>
            <a:endParaRPr lang="es-ES" noProof="0"/>
          </a:p>
        </p:txBody>
      </p:sp>
    </p:spTree>
    <p:extLst>
      <p:ext uri="{BB962C8B-B14F-4D97-AF65-F5344CB8AC3E}">
        <p14:creationId xmlns:p14="http://schemas.microsoft.com/office/powerpoint/2010/main" val="3595591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Elipse 10">
            <a:extLst>
              <a:ext uri="{FF2B5EF4-FFF2-40B4-BE49-F238E27FC236}">
                <a16:creationId xmlns:a16="http://schemas.microsoft.com/office/drawing/2014/main" id="{281C3005-1ED9-4B1A-AE4D-506DA3D565B2}"/>
              </a:ext>
            </a:extLst>
          </p:cNvPr>
          <p:cNvSpPr/>
          <p:nvPr/>
        </p:nvSpPr>
        <p:spPr>
          <a:xfrm>
            <a:off x="-546100" y="-705600"/>
            <a:ext cx="3962400" cy="31821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9" name="Marcador de posición de imagen 8">
            <a:extLst>
              <a:ext uri="{FF2B5EF4-FFF2-40B4-BE49-F238E27FC236}">
                <a16:creationId xmlns:a16="http://schemas.microsoft.com/office/drawing/2014/main" id="{93124F4A-842B-4957-94B1-27A7AE7474FA}"/>
              </a:ext>
            </a:extLst>
          </p:cNvPr>
          <p:cNvPicPr>
            <a:picLocks noGrp="1" noChangeAspect="1"/>
          </p:cNvPicPr>
          <p:nvPr>
            <p:ph type="pic" sz="quarter" idx="36"/>
          </p:nvPr>
        </p:nvPicPr>
        <p:blipFill rotWithShape="1">
          <a:blip r:embed="rId2"/>
          <a:srcRect/>
          <a:stretch/>
        </p:blipFill>
        <p:spPr>
          <a:xfrm>
            <a:off x="7581900" y="432000"/>
            <a:ext cx="4212592" cy="5760000"/>
          </a:xfrm>
        </p:spPr>
      </p:pic>
      <p:sp>
        <p:nvSpPr>
          <p:cNvPr id="3" name="Título 2">
            <a:extLst>
              <a:ext uri="{FF2B5EF4-FFF2-40B4-BE49-F238E27FC236}">
                <a16:creationId xmlns:a16="http://schemas.microsoft.com/office/drawing/2014/main" id="{F09EC5A3-20E5-4C6A-A77A-BCDBF6510525}"/>
              </a:ext>
            </a:extLst>
          </p:cNvPr>
          <p:cNvSpPr>
            <a:spLocks noGrp="1"/>
          </p:cNvSpPr>
          <p:nvPr>
            <p:ph type="title"/>
          </p:nvPr>
        </p:nvSpPr>
        <p:spPr/>
        <p:txBody>
          <a:bodyPr/>
          <a:lstStyle/>
          <a:p>
            <a:r>
              <a:rPr lang="es-CO" dirty="0"/>
              <a:t>Estructura Archivo</a:t>
            </a:r>
          </a:p>
        </p:txBody>
      </p:sp>
      <p:sp>
        <p:nvSpPr>
          <p:cNvPr id="5" name="Marcador de contenido 4">
            <a:extLst>
              <a:ext uri="{FF2B5EF4-FFF2-40B4-BE49-F238E27FC236}">
                <a16:creationId xmlns:a16="http://schemas.microsoft.com/office/drawing/2014/main" id="{357591D6-EEE7-49B9-9FC0-F4273989AF95}"/>
              </a:ext>
            </a:extLst>
          </p:cNvPr>
          <p:cNvSpPr>
            <a:spLocks noGrp="1"/>
          </p:cNvSpPr>
          <p:nvPr>
            <p:ph sz="half" idx="1"/>
          </p:nvPr>
        </p:nvSpPr>
        <p:spPr>
          <a:xfrm>
            <a:off x="432000" y="1181100"/>
            <a:ext cx="6349800" cy="5010900"/>
          </a:xfrm>
        </p:spPr>
        <p:txBody>
          <a:bodyPr/>
          <a:lstStyle/>
          <a:p>
            <a:pPr marL="0" indent="0">
              <a:buNone/>
            </a:pPr>
            <a:r>
              <a:rPr lang="es-CO" dirty="0"/>
              <a:t>La estructura de nuestro archivo Python modelo es:</a:t>
            </a:r>
          </a:p>
          <a:p>
            <a:r>
              <a:rPr lang="es-CO" b="1" dirty="0"/>
              <a:t>Paginas de importancia: </a:t>
            </a:r>
            <a:r>
              <a:rPr lang="es-CO" dirty="0"/>
              <a:t>Donde contenemos todos los enlaces importantes a archivos que contienen información o procedimientos relevantes en el proyecto.</a:t>
            </a:r>
          </a:p>
          <a:p>
            <a:r>
              <a:rPr lang="es-CO" b="1" dirty="0"/>
              <a:t>Cargar dependencias: </a:t>
            </a:r>
            <a:r>
              <a:rPr lang="es-CO" dirty="0"/>
              <a:t>Instalación de paquetes y carga de librerías necesarias en nuestro proyecto.</a:t>
            </a:r>
          </a:p>
          <a:p>
            <a:r>
              <a:rPr lang="es-CO" b="1" dirty="0" err="1"/>
              <a:t>LaTex</a:t>
            </a:r>
            <a:r>
              <a:rPr lang="es-CO" b="1" dirty="0"/>
              <a:t> File: </a:t>
            </a:r>
            <a:r>
              <a:rPr lang="es-CO" dirty="0"/>
              <a:t>Contiene la programación para generar el archivo de </a:t>
            </a:r>
            <a:r>
              <a:rPr lang="es-CO" dirty="0" err="1"/>
              <a:t>Latex</a:t>
            </a:r>
            <a:r>
              <a:rPr lang="es-CO" dirty="0"/>
              <a:t>.</a:t>
            </a:r>
          </a:p>
          <a:p>
            <a:r>
              <a:rPr lang="es-CO" b="1" dirty="0"/>
              <a:t>Código molécula: </a:t>
            </a:r>
            <a:r>
              <a:rPr lang="es-CO" dirty="0"/>
              <a:t>Contiene todo lo referente a la programación utilizada para hallar los no </a:t>
            </a:r>
            <a:r>
              <a:rPr lang="es-CO" dirty="0" err="1"/>
              <a:t>fulerenos</a:t>
            </a:r>
            <a:r>
              <a:rPr lang="es-CO" dirty="0"/>
              <a:t>, en donde se utiliza la química cuántica, el machine </a:t>
            </a:r>
            <a:r>
              <a:rPr lang="es-CO" dirty="0" err="1"/>
              <a:t>learning</a:t>
            </a:r>
            <a:r>
              <a:rPr lang="es-CO" dirty="0"/>
              <a:t>, etc. Para poder realizar la tarea principal.</a:t>
            </a:r>
          </a:p>
          <a:p>
            <a:r>
              <a:rPr lang="es-CO" dirty="0"/>
              <a:t>Pruebas: Contiene pruebas que se pueden realizar para constatar datos, ver el progreso y/o resultado del código.</a:t>
            </a:r>
          </a:p>
        </p:txBody>
      </p:sp>
      <p:sp>
        <p:nvSpPr>
          <p:cNvPr id="6" name="Marcador de número de diapositiva 5">
            <a:extLst>
              <a:ext uri="{FF2B5EF4-FFF2-40B4-BE49-F238E27FC236}">
                <a16:creationId xmlns:a16="http://schemas.microsoft.com/office/drawing/2014/main" id="{7162DA78-9896-416A-AADF-16CF65CBECEE}"/>
              </a:ext>
            </a:extLst>
          </p:cNvPr>
          <p:cNvSpPr>
            <a:spLocks noGrp="1"/>
          </p:cNvSpPr>
          <p:nvPr>
            <p:ph type="sldNum" sz="quarter" idx="33"/>
          </p:nvPr>
        </p:nvSpPr>
        <p:spPr/>
        <p:txBody>
          <a:bodyPr/>
          <a:lstStyle/>
          <a:p>
            <a:pPr rtl="0"/>
            <a:fld id="{19B51A1E-902D-48AF-9020-955120F399B6}" type="slidenum">
              <a:rPr lang="es-ES" noProof="0" smtClean="0"/>
              <a:pPr rtl="0"/>
              <a:t>6</a:t>
            </a:fld>
            <a:endParaRPr lang="es-ES" noProof="0"/>
          </a:p>
        </p:txBody>
      </p:sp>
    </p:spTree>
    <p:extLst>
      <p:ext uri="{BB962C8B-B14F-4D97-AF65-F5344CB8AC3E}">
        <p14:creationId xmlns:p14="http://schemas.microsoft.com/office/powerpoint/2010/main" val="3729569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contenido 3">
            <a:extLst>
              <a:ext uri="{FF2B5EF4-FFF2-40B4-BE49-F238E27FC236}">
                <a16:creationId xmlns:a16="http://schemas.microsoft.com/office/drawing/2014/main" id="{0DEDFCCB-AD92-441E-BF19-03EC9EB37463}"/>
              </a:ext>
            </a:extLst>
          </p:cNvPr>
          <p:cNvSpPr>
            <a:spLocks noGrp="1"/>
          </p:cNvSpPr>
          <p:nvPr>
            <p:ph idx="1"/>
          </p:nvPr>
        </p:nvSpPr>
        <p:spPr>
          <a:xfrm>
            <a:off x="432000" y="2044700"/>
            <a:ext cx="11328000" cy="4146550"/>
          </a:xfrm>
        </p:spPr>
        <p:txBody>
          <a:bodyPr numCol="6"/>
          <a:lstStyle/>
          <a:p>
            <a:endParaRPr lang="es-CO" dirty="0"/>
          </a:p>
          <a:p>
            <a:endParaRPr lang="es-CO" dirty="0"/>
          </a:p>
          <a:p>
            <a:pPr marL="0" indent="0" algn="ctr">
              <a:buNone/>
            </a:pPr>
            <a:r>
              <a:rPr lang="es-CO" dirty="0"/>
              <a:t>Librería que contiene los métodos encargados de encontrar los </a:t>
            </a:r>
            <a:r>
              <a:rPr lang="es-CO" dirty="0" err="1"/>
              <a:t>conformers</a:t>
            </a:r>
            <a:r>
              <a:rPr lang="es-CO" dirty="0"/>
              <a:t>, la MMFF, y minimizar la energía.</a:t>
            </a:r>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pPr marL="0" indent="0" algn="ctr">
              <a:buNone/>
            </a:pPr>
            <a:r>
              <a:rPr lang="es-CO" b="1" dirty="0" err="1"/>
              <a:t>PyLatex</a:t>
            </a:r>
            <a:endParaRPr lang="es-CO" b="1" dirty="0"/>
          </a:p>
          <a:p>
            <a:pPr marL="0" indent="0" algn="ctr">
              <a:buNone/>
            </a:pPr>
            <a:r>
              <a:rPr lang="es-CO" dirty="0"/>
              <a:t>Librería que contiene los métodos y clases necesarias para crea el archivo en </a:t>
            </a:r>
            <a:r>
              <a:rPr lang="es-CO" dirty="0" err="1"/>
              <a:t>latex</a:t>
            </a:r>
            <a:r>
              <a:rPr lang="es-CO" dirty="0"/>
              <a:t> que contendrá los resultados de la investigación.</a:t>
            </a:r>
          </a:p>
          <a:p>
            <a:pPr marL="0" indent="0" algn="ctr">
              <a:buNone/>
            </a:pPr>
            <a:endParaRPr lang="es-CO" dirty="0"/>
          </a:p>
          <a:p>
            <a:pPr marL="0" indent="0">
              <a:buNone/>
            </a:pPr>
            <a:endParaRPr lang="es-CO" dirty="0"/>
          </a:p>
          <a:p>
            <a:pPr marL="0" indent="0">
              <a:buNone/>
            </a:pPr>
            <a:endParaRPr lang="es-CO" dirty="0"/>
          </a:p>
          <a:p>
            <a:pPr marL="0" indent="0">
              <a:buNone/>
            </a:pPr>
            <a:endParaRPr lang="es-CO" dirty="0"/>
          </a:p>
          <a:p>
            <a:pPr marL="0" indent="0">
              <a:buNone/>
            </a:pPr>
            <a:endParaRPr lang="es-CO" dirty="0"/>
          </a:p>
          <a:p>
            <a:pPr marL="0" indent="0">
              <a:buNone/>
            </a:pPr>
            <a:endParaRPr lang="es-CO" dirty="0"/>
          </a:p>
          <a:p>
            <a:pPr marL="0" indent="0">
              <a:buNone/>
            </a:pPr>
            <a:endParaRPr lang="es-CO" dirty="0"/>
          </a:p>
          <a:p>
            <a:pPr marL="0" indent="0">
              <a:buNone/>
            </a:pPr>
            <a:endParaRPr lang="es-CO" dirty="0"/>
          </a:p>
          <a:p>
            <a:pPr marL="0" indent="0">
              <a:buNone/>
            </a:pPr>
            <a:endParaRPr lang="es-CO" dirty="0"/>
          </a:p>
          <a:p>
            <a:pPr marL="0" indent="0">
              <a:buNone/>
            </a:pPr>
            <a:endParaRPr lang="es-CO" dirty="0"/>
          </a:p>
          <a:p>
            <a:pPr marL="0" indent="0">
              <a:buNone/>
            </a:pPr>
            <a:endParaRPr lang="es-CO" dirty="0"/>
          </a:p>
          <a:p>
            <a:pPr marL="0" indent="0">
              <a:buNone/>
            </a:pPr>
            <a:endParaRPr lang="es-CO" dirty="0"/>
          </a:p>
          <a:p>
            <a:endParaRPr lang="es-CO" dirty="0"/>
          </a:p>
          <a:p>
            <a:endParaRPr lang="es-CO" dirty="0"/>
          </a:p>
          <a:p>
            <a:endParaRPr lang="es-CO" dirty="0"/>
          </a:p>
          <a:p>
            <a:pPr marL="0" indent="0" algn="ctr">
              <a:buNone/>
            </a:pPr>
            <a:r>
              <a:rPr lang="es-CO" dirty="0"/>
              <a:t>Librería que contiene los métodos encargados para leer archivos de Excel y trabajar con los </a:t>
            </a:r>
            <a:r>
              <a:rPr lang="es-CO" dirty="0" err="1"/>
              <a:t>dataframes</a:t>
            </a:r>
            <a:r>
              <a:rPr lang="es-CO" dirty="0"/>
              <a:t> creados a partir de las bases de datos iniciales.</a:t>
            </a:r>
          </a:p>
          <a:p>
            <a:pPr marL="0" indent="0" algn="ctr">
              <a:buNone/>
            </a:pPr>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pPr marL="0" indent="0">
              <a:buNone/>
            </a:pPr>
            <a:endParaRPr lang="es-CO" dirty="0"/>
          </a:p>
          <a:p>
            <a:pPr marL="0" indent="0" algn="ctr">
              <a:buNone/>
            </a:pPr>
            <a:r>
              <a:rPr lang="es-CO" dirty="0"/>
              <a:t>Librería que contiene los métodos necesarios para trabajar con vectores, listas y matrices en el proyecto.</a:t>
            </a:r>
          </a:p>
          <a:p>
            <a:pPr marL="0" indent="0" algn="ctr">
              <a:buNone/>
            </a:pPr>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pPr marL="0" indent="0">
              <a:buNone/>
            </a:pPr>
            <a:r>
              <a:rPr lang="es-CO" dirty="0"/>
              <a:t>Librería que contiene los métodos para poder plotear las gráficas de los resultados en la investigación</a:t>
            </a:r>
          </a:p>
          <a:p>
            <a:pPr marL="0" indent="0">
              <a:buNone/>
            </a:pPr>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pPr marL="0" indent="0">
              <a:buNone/>
            </a:pPr>
            <a:r>
              <a:rPr lang="es-CO" dirty="0"/>
              <a:t>Librería que contiene los métodos de machine </a:t>
            </a:r>
            <a:r>
              <a:rPr lang="es-CO" dirty="0" err="1"/>
              <a:t>learning</a:t>
            </a:r>
            <a:r>
              <a:rPr lang="es-CO" dirty="0"/>
              <a:t>.</a:t>
            </a:r>
          </a:p>
          <a:p>
            <a:pPr marL="0" indent="0">
              <a:buNone/>
            </a:pPr>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endParaRPr lang="es-CO" dirty="0"/>
          </a:p>
          <a:p>
            <a:pPr marL="0" indent="0">
              <a:buNone/>
            </a:pPr>
            <a:endParaRPr lang="es-CO" dirty="0"/>
          </a:p>
          <a:p>
            <a:endParaRPr lang="es-CO" dirty="0"/>
          </a:p>
        </p:txBody>
      </p:sp>
      <p:sp>
        <p:nvSpPr>
          <p:cNvPr id="5" name="Marcador de número de diapositiva 4">
            <a:extLst>
              <a:ext uri="{FF2B5EF4-FFF2-40B4-BE49-F238E27FC236}">
                <a16:creationId xmlns:a16="http://schemas.microsoft.com/office/drawing/2014/main" id="{4C4242A0-A7F9-4084-BF95-7DD9E407A3BF}"/>
              </a:ext>
            </a:extLst>
          </p:cNvPr>
          <p:cNvSpPr>
            <a:spLocks noGrp="1"/>
          </p:cNvSpPr>
          <p:nvPr>
            <p:ph type="sldNum" sz="quarter" idx="33"/>
          </p:nvPr>
        </p:nvSpPr>
        <p:spPr/>
        <p:txBody>
          <a:bodyPr/>
          <a:lstStyle/>
          <a:p>
            <a:pPr rtl="0"/>
            <a:fld id="{19B51A1E-902D-48AF-9020-955120F399B6}" type="slidenum">
              <a:rPr lang="es-ES" noProof="0" smtClean="0"/>
              <a:pPr rtl="0"/>
              <a:t>7</a:t>
            </a:fld>
            <a:endParaRPr lang="es-ES" noProof="0"/>
          </a:p>
        </p:txBody>
      </p:sp>
      <p:pic>
        <p:nvPicPr>
          <p:cNvPr id="6" name="Imagen 5">
            <a:extLst>
              <a:ext uri="{FF2B5EF4-FFF2-40B4-BE49-F238E27FC236}">
                <a16:creationId xmlns:a16="http://schemas.microsoft.com/office/drawing/2014/main" id="{7597D8BF-182B-4FAB-82A5-97337FA251C2}"/>
              </a:ext>
            </a:extLst>
          </p:cNvPr>
          <p:cNvPicPr>
            <a:picLocks noChangeAspect="1"/>
          </p:cNvPicPr>
          <p:nvPr/>
        </p:nvPicPr>
        <p:blipFill>
          <a:blip r:embed="rId2"/>
          <a:stretch>
            <a:fillRect/>
          </a:stretch>
        </p:blipFill>
        <p:spPr>
          <a:xfrm>
            <a:off x="1037450" y="2083521"/>
            <a:ext cx="627101" cy="627101"/>
          </a:xfrm>
          <a:prstGeom prst="rect">
            <a:avLst/>
          </a:prstGeom>
        </p:spPr>
      </p:pic>
      <p:pic>
        <p:nvPicPr>
          <p:cNvPr id="1026" name="Picture 2" descr="Working with Pandas dataframes with IBM TM1 and Planning Analytics ...">
            <a:extLst>
              <a:ext uri="{FF2B5EF4-FFF2-40B4-BE49-F238E27FC236}">
                <a16:creationId xmlns:a16="http://schemas.microsoft.com/office/drawing/2014/main" id="{CAB0C92A-5B62-434F-AE08-9C0F1A2B67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39364" y="1921907"/>
            <a:ext cx="950328" cy="95032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rchivo:NumPy logo.svg - Wikipedia, la enciclopedia libre">
            <a:extLst>
              <a:ext uri="{FF2B5EF4-FFF2-40B4-BE49-F238E27FC236}">
                <a16:creationId xmlns:a16="http://schemas.microsoft.com/office/drawing/2014/main" id="{3AE696A9-F961-4F00-BA06-8EE97E6BB1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39709" y="2094193"/>
            <a:ext cx="1074577" cy="425671"/>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Scikit-learn - Wikipedia, la enciclopedia libre">
            <a:extLst>
              <a:ext uri="{FF2B5EF4-FFF2-40B4-BE49-F238E27FC236}">
                <a16:creationId xmlns:a16="http://schemas.microsoft.com/office/drawing/2014/main" id="{A9951CF5-542B-4230-B6B2-AA9704EAD9B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2172" y="2008271"/>
            <a:ext cx="950328" cy="511593"/>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a:extLst>
              <a:ext uri="{FF2B5EF4-FFF2-40B4-BE49-F238E27FC236}">
                <a16:creationId xmlns:a16="http://schemas.microsoft.com/office/drawing/2014/main" id="{E84EF737-DEEB-4B37-ABA4-45724EA5A113}"/>
              </a:ext>
            </a:extLst>
          </p:cNvPr>
          <p:cNvSpPr txBox="1"/>
          <p:nvPr/>
        </p:nvSpPr>
        <p:spPr>
          <a:xfrm>
            <a:off x="432000" y="330200"/>
            <a:ext cx="9245400" cy="523220"/>
          </a:xfrm>
          <a:prstGeom prst="rect">
            <a:avLst/>
          </a:prstGeom>
          <a:noFill/>
        </p:spPr>
        <p:txBody>
          <a:bodyPr wrap="square" rtlCol="0">
            <a:spAutoFit/>
          </a:bodyPr>
          <a:lstStyle/>
          <a:p>
            <a:r>
              <a:rPr lang="es-CO" sz="2800" b="1" dirty="0">
                <a:latin typeface="+mj-lt"/>
              </a:rPr>
              <a:t>CÓDIGOS DE PROGRAMACIÓN</a:t>
            </a:r>
          </a:p>
        </p:txBody>
      </p:sp>
      <p:sp>
        <p:nvSpPr>
          <p:cNvPr id="15" name="CuadroTexto 14">
            <a:extLst>
              <a:ext uri="{FF2B5EF4-FFF2-40B4-BE49-F238E27FC236}">
                <a16:creationId xmlns:a16="http://schemas.microsoft.com/office/drawing/2014/main" id="{FFA6320F-6D89-4EE2-80DF-B3D489A60AB7}"/>
              </a:ext>
            </a:extLst>
          </p:cNvPr>
          <p:cNvSpPr txBox="1"/>
          <p:nvPr/>
        </p:nvSpPr>
        <p:spPr>
          <a:xfrm>
            <a:off x="432000" y="992957"/>
            <a:ext cx="11295656" cy="646331"/>
          </a:xfrm>
          <a:prstGeom prst="rect">
            <a:avLst/>
          </a:prstGeom>
          <a:noFill/>
        </p:spPr>
        <p:txBody>
          <a:bodyPr wrap="square" rtlCol="0">
            <a:spAutoFit/>
          </a:bodyPr>
          <a:lstStyle/>
          <a:p>
            <a:r>
              <a:rPr lang="es-CO" dirty="0"/>
              <a:t>El código de programación que se utilizó para el proyecto fue Python 3, y las librerías fueron las siguientes:</a:t>
            </a:r>
          </a:p>
          <a:p>
            <a:endParaRPr lang="es-CO" dirty="0"/>
          </a:p>
        </p:txBody>
      </p:sp>
      <p:pic>
        <p:nvPicPr>
          <p:cNvPr id="20" name="Gráfico 19">
            <a:extLst>
              <a:ext uri="{FF2B5EF4-FFF2-40B4-BE49-F238E27FC236}">
                <a16:creationId xmlns:a16="http://schemas.microsoft.com/office/drawing/2014/main" id="{75AA53FF-6B85-4F77-B1FC-5318035C129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663993" y="2048657"/>
            <a:ext cx="2148472" cy="515633"/>
          </a:xfrm>
          <a:prstGeom prst="rect">
            <a:avLst/>
          </a:prstGeom>
        </p:spPr>
      </p:pic>
    </p:spTree>
    <p:extLst>
      <p:ext uri="{BB962C8B-B14F-4D97-AF65-F5344CB8AC3E}">
        <p14:creationId xmlns:p14="http://schemas.microsoft.com/office/powerpoint/2010/main" val="704104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orma libre 5" descr="Énfasis sin relleno">
            <a:extLst>
              <a:ext uri="{FF2B5EF4-FFF2-40B4-BE49-F238E27FC236}">
                <a16:creationId xmlns:a16="http://schemas.microsoft.com/office/drawing/2014/main" id="{10117390-DCFE-4FAE-B3FD-DAECFE779A27}"/>
              </a:ext>
              <a:ext uri="{C183D7F6-B498-43B3-948B-1728B52AA6E4}">
                <adec:decorative xmlns:adec="http://schemas.microsoft.com/office/drawing/2017/decorative"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31" name="Cuadro de texto 30" descr="Énfasis de marca en el título">
            <a:extLst>
              <a:ext uri="{FF2B5EF4-FFF2-40B4-BE49-F238E27FC236}">
                <a16:creationId xmlns:a16="http://schemas.microsoft.com/office/drawing/2014/main" id="{8FC2E368-898A-440B-A15C-4C5FB13C57D2}"/>
              </a:ext>
              <a:ext uri="{C183D7F6-B498-43B3-948B-1728B52AA6E4}">
                <adec:decorative xmlns:adec="http://schemas.microsoft.com/office/drawing/2017/decorative" val="1"/>
              </a:ext>
            </a:extLst>
          </p:cNvPr>
          <p:cNvSpPr txBox="1">
            <a:spLocks/>
          </p:cNvSpPr>
          <p:nvPr/>
        </p:nvSpPr>
        <p:spPr>
          <a:xfrm flipH="1">
            <a:off x="1897242" y="2364840"/>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21" name="Triángulo isósceles 20" descr="Énfasis de sombra en el título">
            <a:extLst>
              <a:ext uri="{FF2B5EF4-FFF2-40B4-BE49-F238E27FC236}">
                <a16:creationId xmlns:a16="http://schemas.microsoft.com/office/drawing/2014/main" id="{59A98ED3-718C-409B-BC1D-07842F9F58EB}"/>
              </a:ext>
              <a:ext uri="{C183D7F6-B498-43B3-948B-1728B52AA6E4}">
                <adec:decorative xmlns:adec="http://schemas.microsoft.com/office/drawing/2017/decorative" val="1"/>
              </a:ext>
            </a:extLst>
          </p:cNvPr>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 name="Título 2">
            <a:extLst>
              <a:ext uri="{FF2B5EF4-FFF2-40B4-BE49-F238E27FC236}">
                <a16:creationId xmlns:a16="http://schemas.microsoft.com/office/drawing/2014/main" id="{200B3D2B-613A-41BE-987D-E6A1324B456D}"/>
              </a:ext>
            </a:extLst>
          </p:cNvPr>
          <p:cNvSpPr>
            <a:spLocks noGrp="1"/>
          </p:cNvSpPr>
          <p:nvPr>
            <p:ph type="ctrTitle"/>
          </p:nvPr>
        </p:nvSpPr>
        <p:spPr>
          <a:xfrm>
            <a:off x="3866117" y="1816509"/>
            <a:ext cx="4459766" cy="3146839"/>
          </a:xfrm>
        </p:spPr>
        <p:txBody>
          <a:bodyPr rtlCol="0"/>
          <a:lstStyle/>
          <a:p>
            <a:pPr rtl="0">
              <a:lnSpc>
                <a:spcPts val="4400"/>
              </a:lnSpc>
            </a:pPr>
            <a:r>
              <a:rPr lang="es-ES" sz="5000" dirty="0"/>
              <a:t>Procedimientos alternos</a:t>
            </a:r>
          </a:p>
        </p:txBody>
      </p:sp>
      <p:sp>
        <p:nvSpPr>
          <p:cNvPr id="5" name="Marcador de número de diapositiva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8</a:t>
            </a:fld>
            <a:endParaRPr lang="es-ES"/>
          </a:p>
        </p:txBody>
      </p:sp>
      <p:pic>
        <p:nvPicPr>
          <p:cNvPr id="8" name="Marcador de posición de imagen 7">
            <a:extLst>
              <a:ext uri="{FF2B5EF4-FFF2-40B4-BE49-F238E27FC236}">
                <a16:creationId xmlns:a16="http://schemas.microsoft.com/office/drawing/2014/main" id="{536C0441-DD70-410E-ABB0-69ADD7869A18}"/>
              </a:ext>
            </a:extLst>
          </p:cNvPr>
          <p:cNvPicPr>
            <a:picLocks noGrp="1" noChangeAspect="1"/>
          </p:cNvPicPr>
          <p:nvPr>
            <p:ph type="pic" sz="quarter" idx="13"/>
          </p:nvPr>
        </p:nvPicPr>
        <p:blipFill rotWithShape="1">
          <a:blip r:embed="rId3"/>
          <a:srcRect l="571" t="1001" b="15228"/>
          <a:stretch/>
        </p:blipFill>
        <p:spPr>
          <a:xfrm>
            <a:off x="-1" y="0"/>
            <a:ext cx="11727657" cy="6488482"/>
          </a:xfrm>
        </p:spPr>
      </p:pic>
    </p:spTree>
    <p:extLst>
      <p:ext uri="{BB962C8B-B14F-4D97-AF65-F5344CB8AC3E}">
        <p14:creationId xmlns:p14="http://schemas.microsoft.com/office/powerpoint/2010/main" val="2117695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7F691D-A7AB-4E72-A222-B072154FE941}"/>
              </a:ext>
            </a:extLst>
          </p:cNvPr>
          <p:cNvSpPr>
            <a:spLocks noGrp="1"/>
          </p:cNvSpPr>
          <p:nvPr>
            <p:ph type="title"/>
          </p:nvPr>
        </p:nvSpPr>
        <p:spPr>
          <a:xfrm>
            <a:off x="432000" y="432000"/>
            <a:ext cx="11328000" cy="432000"/>
          </a:xfrm>
        </p:spPr>
        <p:txBody>
          <a:bodyPr/>
          <a:lstStyle/>
          <a:p>
            <a:r>
              <a:rPr lang="es-CO" dirty="0"/>
              <a:t>COMPROBACIÓN DE VALORES</a:t>
            </a:r>
          </a:p>
        </p:txBody>
      </p:sp>
      <p:sp>
        <p:nvSpPr>
          <p:cNvPr id="3" name="Marcador de texto 2">
            <a:extLst>
              <a:ext uri="{FF2B5EF4-FFF2-40B4-BE49-F238E27FC236}">
                <a16:creationId xmlns:a16="http://schemas.microsoft.com/office/drawing/2014/main" id="{EF784789-6D99-4D45-92F0-5927A17E0CAF}"/>
              </a:ext>
            </a:extLst>
          </p:cNvPr>
          <p:cNvSpPr>
            <a:spLocks noGrp="1"/>
          </p:cNvSpPr>
          <p:nvPr>
            <p:ph type="body" sz="quarter" idx="32"/>
          </p:nvPr>
        </p:nvSpPr>
        <p:spPr/>
        <p:txBody>
          <a:bodyPr/>
          <a:lstStyle/>
          <a:p>
            <a:r>
              <a:rPr lang="es-CO" dirty="0"/>
              <a:t>Valores de MMFF entregados por </a:t>
            </a:r>
            <a:r>
              <a:rPr lang="es-CO" dirty="0" err="1"/>
              <a:t>RDkit</a:t>
            </a:r>
            <a:r>
              <a:rPr lang="es-CO" dirty="0"/>
              <a:t> usando páginas Web</a:t>
            </a:r>
          </a:p>
        </p:txBody>
      </p:sp>
      <p:sp>
        <p:nvSpPr>
          <p:cNvPr id="4" name="Marcador de contenido 3">
            <a:extLst>
              <a:ext uri="{FF2B5EF4-FFF2-40B4-BE49-F238E27FC236}">
                <a16:creationId xmlns:a16="http://schemas.microsoft.com/office/drawing/2014/main" id="{5B7C86F5-A83D-402D-93B9-60BC7A1B8BE1}"/>
              </a:ext>
            </a:extLst>
          </p:cNvPr>
          <p:cNvSpPr>
            <a:spLocks noGrp="1"/>
          </p:cNvSpPr>
          <p:nvPr>
            <p:ph idx="1"/>
          </p:nvPr>
        </p:nvSpPr>
        <p:spPr/>
        <p:txBody>
          <a:bodyPr/>
          <a:lstStyle/>
          <a:p>
            <a:pPr marL="0" indent="0">
              <a:buNone/>
            </a:pPr>
            <a:r>
              <a:rPr lang="es-CO" dirty="0"/>
              <a:t>Se utilizaron tres páginas que nos permitieron comprobar el valor del MMFF, siendo su procedimiento el siguiente:</a:t>
            </a:r>
          </a:p>
          <a:p>
            <a:pPr marL="0" indent="0">
              <a:buNone/>
            </a:pPr>
            <a:endParaRPr lang="es-CO" dirty="0"/>
          </a:p>
          <a:p>
            <a:r>
              <a:rPr lang="es-CO" dirty="0"/>
              <a:t>Buscar en la tabla del apéndice A en la dirección </a:t>
            </a:r>
            <a:r>
              <a:rPr lang="es-CO" dirty="0">
                <a:hlinkClick r:id="rId2"/>
              </a:rPr>
              <a:t>https://digitalcommons.unl.edu/cgi/viewcontent.cgi?article=1047&amp;context=chemistrydiss</a:t>
            </a:r>
            <a:r>
              <a:rPr lang="es-CO" dirty="0"/>
              <a:t>, cualquier </a:t>
            </a:r>
            <a:r>
              <a:rPr lang="es-CO" dirty="0" err="1"/>
              <a:t>Structure</a:t>
            </a:r>
            <a:r>
              <a:rPr lang="es-CO" dirty="0"/>
              <a:t> </a:t>
            </a:r>
            <a:r>
              <a:rPr lang="es-CO" dirty="0" err="1"/>
              <a:t>name</a:t>
            </a:r>
            <a:r>
              <a:rPr lang="es-CO" dirty="0"/>
              <a:t> y copiarlo.</a:t>
            </a:r>
          </a:p>
          <a:p>
            <a:r>
              <a:rPr lang="es-CO" dirty="0"/>
              <a:t>Ingresar a la página </a:t>
            </a:r>
            <a:r>
              <a:rPr lang="es-CO" dirty="0">
                <a:hlinkClick r:id="rId3"/>
              </a:rPr>
              <a:t>https://www.ccdc.cam.ac.uk/structures/</a:t>
            </a:r>
            <a:r>
              <a:rPr lang="es-CO" dirty="0"/>
              <a:t> e ingresar en </a:t>
            </a:r>
            <a:r>
              <a:rPr lang="es-CO" dirty="0" err="1"/>
              <a:t>identifier</a:t>
            </a:r>
            <a:r>
              <a:rPr lang="es-CO" dirty="0"/>
              <a:t>(s) el nombre copiado en el anterior paso y dar clic en </a:t>
            </a:r>
            <a:r>
              <a:rPr lang="es-CO" dirty="0" err="1"/>
              <a:t>search</a:t>
            </a:r>
            <a:r>
              <a:rPr lang="es-CO" dirty="0"/>
              <a:t>, lo que nos abre una página en donde podremos ver el nombre del </a:t>
            </a:r>
            <a:r>
              <a:rPr lang="es-CO" dirty="0" err="1"/>
              <a:t>Structure</a:t>
            </a:r>
            <a:r>
              <a:rPr lang="es-CO" dirty="0"/>
              <a:t> </a:t>
            </a:r>
            <a:r>
              <a:rPr lang="es-CO" dirty="0" err="1"/>
              <a:t>name</a:t>
            </a:r>
            <a:r>
              <a:rPr lang="es-CO" dirty="0"/>
              <a:t>, por ejemplo para el </a:t>
            </a:r>
            <a:r>
              <a:rPr lang="es-CO" dirty="0" err="1"/>
              <a:t>Structure</a:t>
            </a:r>
            <a:r>
              <a:rPr lang="es-CO" dirty="0"/>
              <a:t> </a:t>
            </a:r>
            <a:r>
              <a:rPr lang="es-CO" dirty="0" err="1"/>
              <a:t>name</a:t>
            </a:r>
            <a:r>
              <a:rPr lang="es-CO" dirty="0"/>
              <a:t> </a:t>
            </a:r>
            <a:r>
              <a:rPr lang="es-CO" b="1" dirty="0"/>
              <a:t>AGLYSL01</a:t>
            </a:r>
            <a:r>
              <a:rPr lang="es-CO" dirty="0"/>
              <a:t>, la página nos muestra que su nombre es </a:t>
            </a:r>
            <a:r>
              <a:rPr lang="es-CO" b="1" dirty="0" err="1"/>
              <a:t>Ammonium</a:t>
            </a:r>
            <a:r>
              <a:rPr lang="es-CO" b="1" dirty="0"/>
              <a:t> </a:t>
            </a:r>
            <a:r>
              <a:rPr lang="es-CO" b="1" dirty="0" err="1"/>
              <a:t>glycinium</a:t>
            </a:r>
            <a:r>
              <a:rPr lang="es-CO" b="1" dirty="0"/>
              <a:t> sulfate</a:t>
            </a:r>
            <a:r>
              <a:rPr lang="es-CO" dirty="0"/>
              <a:t>, copiaremos el nombre que nos aparece.</a:t>
            </a:r>
          </a:p>
          <a:p>
            <a:r>
              <a:rPr lang="es-CO" dirty="0"/>
              <a:t>Ingresamos en la dirección url: </a:t>
            </a:r>
            <a:r>
              <a:rPr lang="fr-FR" dirty="0"/>
              <a:t>https://cactus.nci.nih.gov/chemical/structure/"structure identifier"/</a:t>
            </a:r>
            <a:r>
              <a:rPr lang="fr-FR" dirty="0" err="1"/>
              <a:t>smiles</a:t>
            </a:r>
            <a:r>
              <a:rPr lang="fr-FR" dirty="0"/>
              <a:t> en </a:t>
            </a:r>
            <a:r>
              <a:rPr lang="fr-FR" dirty="0" err="1"/>
              <a:t>donde</a:t>
            </a:r>
            <a:r>
              <a:rPr lang="fr-FR" dirty="0"/>
              <a:t> </a:t>
            </a:r>
            <a:r>
              <a:rPr lang="fr-FR" dirty="0" err="1"/>
              <a:t>remplazaremos</a:t>
            </a:r>
            <a:r>
              <a:rPr lang="fr-FR" dirty="0"/>
              <a:t> </a:t>
            </a:r>
            <a:r>
              <a:rPr lang="fr-FR" dirty="0" err="1"/>
              <a:t>lo</a:t>
            </a:r>
            <a:r>
              <a:rPr lang="fr-FR" dirty="0"/>
              <a:t> que se </a:t>
            </a:r>
            <a:r>
              <a:rPr lang="fr-FR" dirty="0" err="1"/>
              <a:t>encuentra</a:t>
            </a:r>
            <a:r>
              <a:rPr lang="fr-FR" dirty="0"/>
              <a:t> entre </a:t>
            </a:r>
            <a:r>
              <a:rPr lang="fr-FR" dirty="0" err="1"/>
              <a:t>comillas</a:t>
            </a:r>
            <a:r>
              <a:rPr lang="fr-FR" dirty="0"/>
              <a:t> con el nombre que </a:t>
            </a:r>
            <a:r>
              <a:rPr lang="fr-FR" dirty="0" err="1"/>
              <a:t>adquirimos</a:t>
            </a:r>
            <a:r>
              <a:rPr lang="fr-FR" dirty="0"/>
              <a:t> en el paso </a:t>
            </a:r>
            <a:r>
              <a:rPr lang="fr-FR" dirty="0" err="1"/>
              <a:t>anterior</a:t>
            </a:r>
            <a:r>
              <a:rPr lang="fr-FR" dirty="0"/>
              <a:t>. </a:t>
            </a:r>
            <a:r>
              <a:rPr lang="fr-FR" dirty="0" err="1"/>
              <a:t>Esto</a:t>
            </a:r>
            <a:r>
              <a:rPr lang="fr-FR" dirty="0"/>
              <a:t> nos </a:t>
            </a:r>
            <a:r>
              <a:rPr lang="fr-FR" dirty="0" err="1"/>
              <a:t>arrojará</a:t>
            </a:r>
            <a:r>
              <a:rPr lang="fr-FR" dirty="0"/>
              <a:t> un </a:t>
            </a:r>
            <a:r>
              <a:rPr lang="fr-FR" dirty="0" err="1"/>
              <a:t>cadena</a:t>
            </a:r>
            <a:r>
              <a:rPr lang="fr-FR" dirty="0"/>
              <a:t> de texto que </a:t>
            </a:r>
            <a:r>
              <a:rPr lang="fr-FR" dirty="0" err="1"/>
              <a:t>sería</a:t>
            </a:r>
            <a:r>
              <a:rPr lang="fr-FR" dirty="0"/>
              <a:t> el </a:t>
            </a:r>
            <a:r>
              <a:rPr lang="fr-FR" dirty="0" err="1"/>
              <a:t>smile</a:t>
            </a:r>
            <a:r>
              <a:rPr lang="fr-FR" dirty="0"/>
              <a:t> que </a:t>
            </a:r>
            <a:r>
              <a:rPr lang="fr-FR" dirty="0" err="1"/>
              <a:t>necesitamos</a:t>
            </a:r>
            <a:r>
              <a:rPr lang="fr-FR" dirty="0"/>
              <a:t>, </a:t>
            </a:r>
            <a:r>
              <a:rPr lang="fr-FR" dirty="0" err="1"/>
              <a:t>continuando</a:t>
            </a:r>
            <a:r>
              <a:rPr lang="fr-FR" dirty="0"/>
              <a:t> el </a:t>
            </a:r>
            <a:r>
              <a:rPr lang="fr-FR" dirty="0" err="1"/>
              <a:t>ejemplo</a:t>
            </a:r>
            <a:r>
              <a:rPr lang="fr-FR" dirty="0"/>
              <a:t> </a:t>
            </a:r>
            <a:r>
              <a:rPr lang="fr-FR" dirty="0" err="1"/>
              <a:t>anterior</a:t>
            </a:r>
            <a:r>
              <a:rPr lang="fr-FR" dirty="0"/>
              <a:t>, el string que </a:t>
            </a:r>
            <a:r>
              <a:rPr lang="fr-FR" dirty="0" err="1"/>
              <a:t>tendremos</a:t>
            </a:r>
            <a:r>
              <a:rPr lang="fr-FR" dirty="0"/>
              <a:t> es  </a:t>
            </a:r>
            <a:r>
              <a:rPr lang="es-CO" altLang="es-CO" b="1" dirty="0"/>
              <a:t>[NH4+].[NH3+]CC(O)=O.[O-][S]([O-])(=O)=O </a:t>
            </a:r>
            <a:r>
              <a:rPr lang="es-CO" altLang="es-CO" dirty="0"/>
              <a:t>el cual copiaremos.</a:t>
            </a:r>
          </a:p>
          <a:p>
            <a:r>
              <a:rPr lang="es-CO" altLang="es-CO" dirty="0"/>
              <a:t> Este </a:t>
            </a:r>
            <a:r>
              <a:rPr lang="es-CO" altLang="es-CO" dirty="0" err="1"/>
              <a:t>string</a:t>
            </a:r>
            <a:r>
              <a:rPr lang="es-CO" altLang="es-CO" dirty="0"/>
              <a:t> lo ingresaremos en la sección del código donde se escribirá el código correspondiente para conocer si el valor nos da el adecuado, este código se encuentra en la sección Pruebas con el nombre “Confirmación valores MMFF”</a:t>
            </a:r>
          </a:p>
          <a:p>
            <a:endParaRPr lang="es-CO" dirty="0"/>
          </a:p>
        </p:txBody>
      </p:sp>
      <p:sp>
        <p:nvSpPr>
          <p:cNvPr id="5" name="Marcador de número de diapositiva 4">
            <a:extLst>
              <a:ext uri="{FF2B5EF4-FFF2-40B4-BE49-F238E27FC236}">
                <a16:creationId xmlns:a16="http://schemas.microsoft.com/office/drawing/2014/main" id="{0B04120B-799D-49C6-9C79-9CB634FB0A33}"/>
              </a:ext>
            </a:extLst>
          </p:cNvPr>
          <p:cNvSpPr>
            <a:spLocks noGrp="1"/>
          </p:cNvSpPr>
          <p:nvPr>
            <p:ph type="sldNum" sz="quarter" idx="33"/>
          </p:nvPr>
        </p:nvSpPr>
        <p:spPr/>
        <p:txBody>
          <a:bodyPr/>
          <a:lstStyle/>
          <a:p>
            <a:pPr rtl="0"/>
            <a:fld id="{19B51A1E-902D-48AF-9020-955120F399B6}" type="slidenum">
              <a:rPr lang="es-ES" noProof="0" smtClean="0"/>
              <a:pPr rtl="0"/>
              <a:t>9</a:t>
            </a:fld>
            <a:endParaRPr lang="es-ES" noProof="0"/>
          </a:p>
        </p:txBody>
      </p:sp>
    </p:spTree>
    <p:extLst>
      <p:ext uri="{BB962C8B-B14F-4D97-AF65-F5344CB8AC3E}">
        <p14:creationId xmlns:p14="http://schemas.microsoft.com/office/powerpoint/2010/main" val="1108692030"/>
      </p:ext>
    </p:extLst>
  </p:cSld>
  <p:clrMapOvr>
    <a:masterClrMapping/>
  </p:clrMapOvr>
</p:sld>
</file>

<file path=ppt/theme/theme1.xml><?xml version="1.0" encoding="utf-8"?>
<a:theme xmlns:a="http://schemas.openxmlformats.org/drawingml/2006/main" name="Tema de Offic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6744_TF16411253.potx" id="{0B1A14E9-289E-449B-9BD5-2914559B1E1B}" vid="{515F3326-60D8-4ADD-A22D-1407135FFD3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D4F06F66-218D-4D1C-873A-158A1848B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D8A50AA-654B-45CA-B6AD-FDA9E9535EF9}">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Presentación geométrica</Template>
  <TotalTime>0</TotalTime>
  <Words>1023</Words>
  <Application>Microsoft Office PowerPoint</Application>
  <PresentationFormat>Panorámica</PresentationFormat>
  <Paragraphs>172</Paragraphs>
  <Slides>12</Slides>
  <Notes>5</Notes>
  <HiddenSlides>1</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12</vt:i4>
      </vt:variant>
    </vt:vector>
  </HeadingPairs>
  <TitlesOfParts>
    <vt:vector size="18" baseType="lpstr">
      <vt:lpstr>Arial</vt:lpstr>
      <vt:lpstr>Calibri</vt:lpstr>
      <vt:lpstr>Calibri Light</vt:lpstr>
      <vt:lpstr>Corbel</vt:lpstr>
      <vt:lpstr>Times New Roman</vt:lpstr>
      <vt:lpstr>Tema de Office</vt:lpstr>
      <vt:lpstr>Presentación de PowerPoint</vt:lpstr>
      <vt:lpstr>DESCRIPCIÓN DEL PROCESO</vt:lpstr>
      <vt:lpstr>DESCRIPCIÓN DEL PROCESO</vt:lpstr>
      <vt:lpstr>Aspectos computacionales y programación</vt:lpstr>
      <vt:lpstr>Google Colaboratory</vt:lpstr>
      <vt:lpstr>Estructura Archivo</vt:lpstr>
      <vt:lpstr>Presentación de PowerPoint</vt:lpstr>
      <vt:lpstr>Procedimientos alternos</vt:lpstr>
      <vt:lpstr>COMPROBACIÓN DE VALORES</vt:lpstr>
      <vt:lpstr>COMPROBACIÓN DE VALORES</vt:lpstr>
      <vt:lpstr>En búsqueda del progreso renovable</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2020-07-07T08:32:04Z</dcterms:created>
  <dcterms:modified xsi:type="dcterms:W3CDTF">2020-07-19T23:08:06Z</dcterms:modified>
</cp:coreProperties>
</file>